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14" r:id="rId4"/>
    <p:sldMasterId id="2147483726" r:id="rId5"/>
  </p:sldMasterIdLst>
  <p:notesMasterIdLst>
    <p:notesMasterId r:id="rId57"/>
  </p:notesMasterIdLst>
  <p:sldIdLst>
    <p:sldId id="2106" r:id="rId6"/>
    <p:sldId id="256" r:id="rId7"/>
    <p:sldId id="2002" r:id="rId8"/>
    <p:sldId id="262" r:id="rId9"/>
    <p:sldId id="313" r:id="rId10"/>
    <p:sldId id="315" r:id="rId11"/>
    <p:sldId id="317" r:id="rId12"/>
    <p:sldId id="267" r:id="rId13"/>
    <p:sldId id="299" r:id="rId14"/>
    <p:sldId id="300" r:id="rId15"/>
    <p:sldId id="1313" r:id="rId16"/>
    <p:sldId id="2006" r:id="rId17"/>
    <p:sldId id="2004" r:id="rId18"/>
    <p:sldId id="1967" r:id="rId19"/>
    <p:sldId id="1971" r:id="rId20"/>
    <p:sldId id="1970" r:id="rId21"/>
    <p:sldId id="1972" r:id="rId22"/>
    <p:sldId id="1974" r:id="rId23"/>
    <p:sldId id="1976" r:id="rId24"/>
    <p:sldId id="1977" r:id="rId25"/>
    <p:sldId id="1979" r:id="rId26"/>
    <p:sldId id="1980" r:id="rId27"/>
    <p:sldId id="1982" r:id="rId28"/>
    <p:sldId id="1989" r:id="rId29"/>
    <p:sldId id="1983" r:id="rId30"/>
    <p:sldId id="1992" r:id="rId31"/>
    <p:sldId id="2040" r:id="rId32"/>
    <p:sldId id="2003" r:id="rId33"/>
    <p:sldId id="1312" r:id="rId34"/>
    <p:sldId id="2041" r:id="rId35"/>
    <p:sldId id="2033" r:id="rId36"/>
    <p:sldId id="1806" r:id="rId37"/>
    <p:sldId id="1876" r:id="rId38"/>
    <p:sldId id="1807" r:id="rId39"/>
    <p:sldId id="2037" r:id="rId40"/>
    <p:sldId id="2031" r:id="rId41"/>
    <p:sldId id="1809" r:id="rId42"/>
    <p:sldId id="1877" r:id="rId43"/>
    <p:sldId id="1878" r:id="rId44"/>
    <p:sldId id="1803" r:id="rId45"/>
    <p:sldId id="1804" r:id="rId46"/>
    <p:sldId id="2034" r:id="rId47"/>
    <p:sldId id="2042" r:id="rId48"/>
    <p:sldId id="2045" r:id="rId49"/>
    <p:sldId id="329" r:id="rId50"/>
    <p:sldId id="322" r:id="rId51"/>
    <p:sldId id="2046" r:id="rId52"/>
    <p:sldId id="285" r:id="rId53"/>
    <p:sldId id="286" r:id="rId54"/>
    <p:sldId id="361" r:id="rId55"/>
    <p:sldId id="345" r:id="rId5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00F"/>
    <a:srgbClr val="C8C8C8"/>
    <a:srgbClr val="B3B3B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4626" autoAdjust="0"/>
  </p:normalViewPr>
  <p:slideViewPr>
    <p:cSldViewPr snapToGrid="0">
      <p:cViewPr varScale="1">
        <p:scale>
          <a:sx n="121" d="100"/>
          <a:sy n="121" d="100"/>
        </p:scale>
        <p:origin x="140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1" d="100"/>
        <a:sy n="141" d="100"/>
      </p:scale>
      <p:origin x="0" y="147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61" Type="http://schemas.openxmlformats.org/officeDocument/2006/relationships/tableStyles" Target="tableStyle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viewProps" Target="view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10/1/21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5448" indent="0">
              <a:lnSpc>
                <a:spcPct val="110000"/>
              </a:lnSpc>
              <a:buNone/>
            </a:pPr>
            <a:endParaRPr lang="en-CA" b="1" dirty="0"/>
          </a:p>
          <a:p>
            <a:pPr lvl="1">
              <a:lnSpc>
                <a:spcPct val="110000"/>
              </a:lnSpc>
            </a:pPr>
            <a:endParaRPr lang="en-CA" sz="500" dirty="0"/>
          </a:p>
          <a:p>
            <a:pPr marL="155448" indent="0" algn="just">
              <a:lnSpc>
                <a:spcPct val="110000"/>
              </a:lnSpc>
              <a:buNone/>
            </a:pPr>
            <a:r>
              <a:rPr lang="en-CA" dirty="0"/>
              <a:t>t.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530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7716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014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04911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907726" y="1189177"/>
            <a:ext cx="11015036" cy="1985641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0" indent="0">
              <a:buFontTx/>
              <a:buNone/>
              <a:defRPr sz="1961">
                <a:solidFill>
                  <a:schemeClr val="tx1">
                    <a:lumMod val="75000"/>
                  </a:schemeClr>
                </a:solidFill>
              </a:defRPr>
            </a:lvl2pPr>
            <a:lvl3pPr marL="224097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448193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672290" indent="0">
              <a:buNone/>
              <a:defRPr b="0" i="0">
                <a:solidFill>
                  <a:schemeClr val="tx1">
                    <a:lumMod val="75000"/>
                  </a:schemeClr>
                </a:solidFill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53985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988A18B-8B08-49D2-8EDD-D63CF2B0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037" y="440515"/>
            <a:ext cx="9153078" cy="5486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68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A612-8F92-084D-9D30-517C90C91A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8969" y="5106692"/>
            <a:ext cx="9794929" cy="1751308"/>
          </a:xfrm>
        </p:spPr>
        <p:txBody>
          <a:bodyPr anchor="ctr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2355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99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254253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9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60705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71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27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742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Background Shape">
            <a:extLst>
              <a:ext uri="{FF2B5EF4-FFF2-40B4-BE49-F238E27FC236}">
                <a16:creationId xmlns:a16="http://schemas.microsoft.com/office/drawing/2014/main" id="{C1175DDE-0BA3-1445-B285-36CEB79A683A}"/>
              </a:ext>
            </a:extLst>
          </p:cNvPr>
          <p:cNvSpPr/>
          <p:nvPr userDrawn="1"/>
        </p:nvSpPr>
        <p:spPr>
          <a:xfrm>
            <a:off x="0" y="-153514"/>
            <a:ext cx="5303520" cy="70111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422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2078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A3DF376-B4FF-5543-960F-F686084ADA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9144" y="0"/>
            <a:ext cx="12210288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3F7D27-B471-6B40-B5CD-78D2C34ED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60" y="5115355"/>
            <a:ext cx="10128649" cy="1742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46A237-7DD4-5141-91E0-66F35245CB5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84909" y="248181"/>
            <a:ext cx="1314462" cy="309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9E0A28-733F-D649-99B9-77161866D23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56260" y="377050"/>
            <a:ext cx="2190770" cy="18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4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ired.com/story/the-exaggerated-promise-of-data-mining/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pboily@uottawa.ca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B20AA-D14E-5944-97E0-BB014EB91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682958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DECAYS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7225862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ages over time – it has a </a:t>
            </a:r>
            <a:r>
              <a:rPr lang="en-US" sz="2400" b="1" dirty="0">
                <a:latin typeface="Dagny OT" panose="020B0504020201020104" pitchFamily="34" charset="77"/>
              </a:rPr>
              <a:t>shelf life</a:t>
            </a:r>
            <a:r>
              <a:rPr lang="en-US" sz="2400" dirty="0">
                <a:latin typeface="Dagny OT" panose="020B0504020201020104" pitchFamily="34" charset="77"/>
              </a:rPr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We use the phrase “rotten data” or “decaying data”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literally</a:t>
            </a:r>
            <a:r>
              <a:rPr lang="en-US" i="0" dirty="0">
                <a:latin typeface="Dagny OT" panose="020B0504020201020104" pitchFamily="34" charset="77"/>
              </a:rPr>
              <a:t> – the data storage medium might decay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metaphorically</a:t>
            </a:r>
            <a:r>
              <a:rPr lang="en-US" i="0" dirty="0">
                <a:latin typeface="Dagny OT" panose="020B0504020201020104" pitchFamily="34" charset="77"/>
              </a:rPr>
              <a:t> – when the data no longer accurately </a:t>
            </a:r>
            <a:r>
              <a:rPr lang="en-US" b="1" i="0" dirty="0">
                <a:latin typeface="Dagny OT" panose="020B0504020201020104" pitchFamily="34" charset="77"/>
              </a:rPr>
              <a:t>represents</a:t>
            </a:r>
            <a:r>
              <a:rPr lang="en-US" i="0" dirty="0">
                <a:latin typeface="Dagny OT" panose="020B0504020201020104" pitchFamily="34" charset="77"/>
              </a:rPr>
              <a:t> the relevant objects and relationships or even when those objects no longer exist in the same way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must be kept ‘fresh’ and ‘current’, not ‘stale’ (context and model dependent!)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6731" y="2044626"/>
            <a:ext cx="2933269" cy="391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3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DF7C-219E-C040-8261-BB2BD405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THEORY </a:t>
            </a:r>
            <a:br>
              <a:rPr lang="en-US" dirty="0"/>
            </a:br>
            <a:r>
              <a:rPr lang="en-US" dirty="0"/>
              <a:t>AND STUDY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5C48B-72E0-D747-A26E-46BF4F98C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 AND DATA MANAGEMENT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D77A0E-B5AC-3D4C-A4AA-648E57062BBB}"/>
              </a:ext>
            </a:extLst>
          </p:cNvPr>
          <p:cNvSpPr/>
          <p:nvPr/>
        </p:nvSpPr>
        <p:spPr>
          <a:xfrm>
            <a:off x="119668" y="5473005"/>
            <a:ext cx="295986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“The latest survey shows that 3 out of 4 people make up 75% of the population”</a:t>
            </a:r>
          </a:p>
          <a:p>
            <a:pPr algn="r"/>
            <a:endParaRPr lang="en-US" sz="1400" dirty="0">
              <a:solidFill>
                <a:schemeClr val="tx2"/>
              </a:solidFill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algn="r"/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D. Letterman</a:t>
            </a:r>
            <a:endParaRPr lang="en-US" sz="1400" i="1" dirty="0">
              <a:solidFill>
                <a:schemeClr val="tx2"/>
              </a:solidFill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algn="r"/>
            <a:endParaRPr lang="en-US" sz="200" dirty="0">
              <a:solidFill>
                <a:schemeClr val="tx2"/>
              </a:solidFill>
              <a:latin typeface="Dagny OT" panose="020B0504020201020104" pitchFamily="34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559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6068B5-BAC8-4EB5-A514-00DCF2BC34B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45930" y="1716088"/>
            <a:ext cx="10930759" cy="4140200"/>
          </a:xfrm>
        </p:spPr>
        <p:txBody>
          <a:bodyPr>
            <a:normAutofit/>
          </a:bodyPr>
          <a:lstStyle/>
          <a:p>
            <a:pPr marL="0" indent="0" algn="ctr" fontAlgn="base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“</a:t>
            </a:r>
            <a:r>
              <a:rPr lang="en-US" sz="2400" dirty="0">
                <a:latin typeface="Dagny OT" panose="020B0504020201020104" pitchFamily="34" charset="77"/>
              </a:rPr>
              <a:t>A Dartmouth graduate student used an MRI machine to study the brain activity of a salmon as it was shown photographs and asked questions. The most interesting thing about the study was not that a salmon was studied, but that the </a:t>
            </a:r>
            <a:r>
              <a:rPr lang="en-US" sz="2400" b="1" dirty="0">
                <a:latin typeface="Dagny OT" panose="020B0504020201020104" pitchFamily="34" charset="77"/>
              </a:rPr>
              <a:t>salmon was dead</a:t>
            </a:r>
            <a:r>
              <a:rPr lang="en-US" sz="2400" dirty="0">
                <a:latin typeface="Dagny OT" panose="020B0504020201020104" pitchFamily="34" charset="77"/>
              </a:rPr>
              <a:t>. Yep, a dead salmon purchased at a local market was put into the MRI machine, and some patterns were discovered. There were inevitably patterns—and they were invariably meaningless.”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7DFC35-813C-F143-B353-0D9C51AD5025}"/>
              </a:ext>
            </a:extLst>
          </p:cNvPr>
          <p:cNvSpPr txBox="1"/>
          <p:nvPr/>
        </p:nvSpPr>
        <p:spPr>
          <a:xfrm>
            <a:off x="4552336" y="0"/>
            <a:ext cx="763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</a:rPr>
              <a:t>[G. Smith, </a:t>
            </a:r>
            <a:r>
              <a:rPr lang="en-CA" dirty="0">
                <a:latin typeface="Dagny OT" panose="020B0504020201020104" pitchFamily="34" charset="77"/>
                <a:hlinkClick r:id="rId2"/>
              </a:rPr>
              <a:t>The Exaggerated Promise of So-Called Unbiased Data Mining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201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7E30B-37CF-4029-99B1-B73124F33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NPS AND PATTERN FISHING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16A2-51DD-4E78-B6E5-C6AEFEC49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69062" cy="3581400"/>
          </a:xfrm>
        </p:spPr>
        <p:txBody>
          <a:bodyPr/>
          <a:lstStyle/>
          <a:p>
            <a:pPr marL="0" indent="0" algn="just">
              <a:buNone/>
            </a:pPr>
            <a:r>
              <a:rPr lang="en-CA" sz="2400" dirty="0">
                <a:latin typeface="Dagny OT" panose="020B0504020201020104" pitchFamily="34" charset="77"/>
              </a:rPr>
              <a:t>Two separate issues can be combined to cause </a:t>
            </a:r>
            <a:r>
              <a:rPr lang="en-CA" sz="2400" b="1" dirty="0">
                <a:latin typeface="Dagny OT" panose="020B0504020201020104" pitchFamily="34" charset="77"/>
              </a:rPr>
              <a:t>problems</a:t>
            </a:r>
            <a:r>
              <a:rPr lang="en-CA" sz="2400" dirty="0">
                <a:latin typeface="Dagny OT" panose="020B0504020201020104" pitchFamily="34" charset="77"/>
              </a:rPr>
              <a:t> with data analysis: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drawing conclusions (inferences) from a sample about a population that are not warranted by the sample collection method (symptomatic of NPS);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looking for any available patterns in the data and then coming up with post hoc explanations for these patterns.</a:t>
            </a:r>
          </a:p>
          <a:p>
            <a:endParaRPr lang="en-CA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Alone or in combination, these lead to poor (and </a:t>
            </a:r>
            <a:r>
              <a:rPr lang="en-CA" sz="2400" b="1" dirty="0">
                <a:latin typeface="Dagny OT" panose="020B0504020201020104" pitchFamily="34" charset="77"/>
              </a:rPr>
              <a:t>potentially harmful</a:t>
            </a:r>
            <a:r>
              <a:rPr lang="en-CA" sz="2400" dirty="0">
                <a:latin typeface="Dagny OT" panose="020B0504020201020104" pitchFamily="34" charset="77"/>
              </a:rPr>
              <a:t>) conclusions.</a:t>
            </a:r>
          </a:p>
        </p:txBody>
      </p:sp>
    </p:spTree>
    <p:extLst>
      <p:ext uri="{BB962C8B-B14F-4D97-AF65-F5344CB8AC3E}">
        <p14:creationId xmlns:p14="http://schemas.microsoft.com/office/powerpoint/2010/main" val="322198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B762C-62EF-624C-A5AD-CB461E72A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STUDIES, SURVEYS, </a:t>
            </a:r>
            <a:br>
              <a:rPr lang="en-US" b="1" dirty="0"/>
            </a:br>
            <a:r>
              <a:rPr lang="en-US" b="1" dirty="0"/>
              <a:t>AND SAMPLING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3D6A2-2C54-424C-9BB3-5F6915033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547131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 </a:t>
            </a:r>
            <a:r>
              <a:rPr lang="en-CA" sz="2400" b="1" dirty="0">
                <a:latin typeface="Dagny OT" panose="020B0504020201020104" pitchFamily="34" charset="77"/>
              </a:rPr>
              <a:t>survey</a:t>
            </a:r>
            <a:r>
              <a:rPr lang="en-CA" sz="2400" dirty="0">
                <a:latin typeface="Dagny OT" panose="020B0504020201020104" pitchFamily="34" charset="77"/>
              </a:rPr>
              <a:t> is any activity that collects information about characteristics of interest: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in an </a:t>
            </a:r>
            <a:r>
              <a:rPr lang="en-CA" b="1" i="0" dirty="0">
                <a:latin typeface="Dagny OT" panose="020B0504020201020104" pitchFamily="34" charset="77"/>
              </a:rPr>
              <a:t>organized</a:t>
            </a:r>
            <a:r>
              <a:rPr lang="en-CA" i="0" dirty="0">
                <a:latin typeface="Dagny OT" panose="020B0504020201020104" pitchFamily="34" charset="77"/>
              </a:rPr>
              <a:t> and </a:t>
            </a:r>
            <a:r>
              <a:rPr lang="en-CA" b="1" i="0" dirty="0">
                <a:latin typeface="Dagny OT" panose="020B0504020201020104" pitchFamily="34" charset="77"/>
              </a:rPr>
              <a:t>methodical</a:t>
            </a:r>
            <a:r>
              <a:rPr lang="en-CA" i="0" dirty="0">
                <a:latin typeface="Dagny OT" panose="020B0504020201020104" pitchFamily="34" charset="77"/>
              </a:rPr>
              <a:t> manner;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from some or all </a:t>
            </a:r>
            <a:r>
              <a:rPr lang="en-CA" b="1" i="0" dirty="0">
                <a:latin typeface="Dagny OT" panose="020B0504020201020104" pitchFamily="34" charset="77"/>
              </a:rPr>
              <a:t>units</a:t>
            </a:r>
            <a:r>
              <a:rPr lang="en-CA" i="0" dirty="0">
                <a:latin typeface="Dagny OT" panose="020B0504020201020104" pitchFamily="34" charset="77"/>
              </a:rPr>
              <a:t> of a population;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using </a:t>
            </a:r>
            <a:r>
              <a:rPr lang="en-CA" b="1" i="0" dirty="0">
                <a:latin typeface="Dagny OT" panose="020B0504020201020104" pitchFamily="34" charset="77"/>
              </a:rPr>
              <a:t>well-defined</a:t>
            </a:r>
            <a:r>
              <a:rPr lang="en-CA" i="0" dirty="0">
                <a:latin typeface="Dagny OT" panose="020B0504020201020104" pitchFamily="34" charset="77"/>
              </a:rPr>
              <a:t> concepts, methods, and procedures, and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compiles such information into a </a:t>
            </a:r>
            <a:r>
              <a:rPr lang="en-CA" b="1" i="0" dirty="0">
                <a:latin typeface="Dagny OT" panose="020B0504020201020104" pitchFamily="34" charset="77"/>
              </a:rPr>
              <a:t>meaningful</a:t>
            </a:r>
            <a:r>
              <a:rPr lang="en-CA" i="0" dirty="0">
                <a:latin typeface="Dagny OT" panose="020B0504020201020104" pitchFamily="34" charset="77"/>
              </a:rPr>
              <a:t> summary form.</a:t>
            </a:r>
          </a:p>
          <a:p>
            <a:pPr lvl="1" algn="just">
              <a:lnSpc>
                <a:spcPct val="100000"/>
              </a:lnSpc>
            </a:pPr>
            <a:endParaRPr lang="en-CA" sz="1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 </a:t>
            </a:r>
            <a:r>
              <a:rPr lang="en-CA" sz="2400" b="1" dirty="0">
                <a:latin typeface="Dagny OT" panose="020B0504020201020104" pitchFamily="34" charset="77"/>
              </a:rPr>
              <a:t>census</a:t>
            </a:r>
            <a:r>
              <a:rPr lang="en-CA" sz="2400" dirty="0">
                <a:latin typeface="Dagny OT" panose="020B0504020201020104" pitchFamily="34" charset="77"/>
              </a:rPr>
              <a:t> is a survey where information is collected from all units of a population, whereas a </a:t>
            </a:r>
            <a:r>
              <a:rPr lang="en-CA" sz="2400" b="1" dirty="0">
                <a:latin typeface="Dagny OT" panose="020B0504020201020104" pitchFamily="34" charset="77"/>
              </a:rPr>
              <a:t>sample survey </a:t>
            </a:r>
            <a:r>
              <a:rPr lang="en-CA" sz="2400" dirty="0">
                <a:latin typeface="Dagny OT" panose="020B0504020201020104" pitchFamily="34" charset="77"/>
              </a:rPr>
              <a:t>uses only a fraction of the units.</a:t>
            </a:r>
          </a:p>
          <a:p>
            <a:pPr algn="just">
              <a:lnSpc>
                <a:spcPct val="100000"/>
              </a:lnSpc>
            </a:pPr>
            <a:endParaRPr lang="en-CA" sz="1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When survey sampling is done properly, we may be able to use various </a:t>
            </a:r>
            <a:r>
              <a:rPr lang="en-CA" sz="2400" b="1" dirty="0">
                <a:latin typeface="Dagny OT" panose="020B0504020201020104" pitchFamily="34" charset="77"/>
              </a:rPr>
              <a:t>statistical methods </a:t>
            </a:r>
            <a:r>
              <a:rPr lang="en-CA" sz="2400" dirty="0">
                <a:latin typeface="Dagny OT" panose="020B0504020201020104" pitchFamily="34" charset="77"/>
              </a:rPr>
              <a:t>to make </a:t>
            </a:r>
            <a:r>
              <a:rPr lang="en-CA" sz="2400" b="1" dirty="0">
                <a:latin typeface="Dagny OT" panose="020B0504020201020104" pitchFamily="34" charset="77"/>
              </a:rPr>
              <a:t>inferences</a:t>
            </a:r>
            <a:r>
              <a:rPr lang="en-CA" sz="2400" dirty="0">
                <a:latin typeface="Dagny OT" panose="020B0504020201020104" pitchFamily="34" charset="77"/>
              </a:rPr>
              <a:t> about the </a:t>
            </a:r>
            <a:r>
              <a:rPr lang="en-CA" sz="2400" b="1" dirty="0">
                <a:latin typeface="Dagny OT" panose="020B0504020201020104" pitchFamily="34" charset="77"/>
              </a:rPr>
              <a:t>target population </a:t>
            </a:r>
            <a:r>
              <a:rPr lang="en-CA" sz="2400" dirty="0">
                <a:latin typeface="Dagny OT" panose="020B0504020201020104" pitchFamily="34" charset="77"/>
              </a:rPr>
              <a:t>by sampling a (comparatively) small number of units in the </a:t>
            </a:r>
            <a:r>
              <a:rPr lang="en-CA" sz="2400" b="1" dirty="0">
                <a:latin typeface="Dagny OT" panose="020B0504020201020104" pitchFamily="34" charset="77"/>
              </a:rPr>
              <a:t>study population</a:t>
            </a:r>
            <a:r>
              <a:rPr lang="en-CA" sz="2400" dirty="0">
                <a:latin typeface="Dagny OT" panose="020B0504020201020104" pitchFamily="34" charset="77"/>
              </a:rPr>
              <a:t>. </a:t>
            </a:r>
            <a:endParaRPr lang="en-US" sz="2400" dirty="0">
              <a:latin typeface="Dagny OT" panose="020B0504020201020104" pitchFamily="34" charset="77"/>
            </a:endParaRPr>
          </a:p>
          <a:p>
            <a:pPr lvl="1" algn="just">
              <a:lnSpc>
                <a:spcPct val="100000"/>
              </a:lnSpc>
            </a:pPr>
            <a:endParaRPr lang="en-CA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453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FC82-D118-4F46-863C-B5B866772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DECIDING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419B8-E278-F148-BDB0-41F841ABD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Sometimes, information about the </a:t>
            </a:r>
            <a:r>
              <a:rPr lang="en-CA" sz="2400" b="1" dirty="0">
                <a:latin typeface="Dagny OT" panose="020B0504020201020104" pitchFamily="34" charset="77"/>
              </a:rPr>
              <a:t>entire</a:t>
            </a:r>
            <a:r>
              <a:rPr lang="en-CA" sz="2400" dirty="0">
                <a:latin typeface="Dagny OT" panose="020B0504020201020104" pitchFamily="34" charset="77"/>
              </a:rPr>
              <a:t> population is required in order to answer questions; at other times it is not necessary. The </a:t>
            </a:r>
            <a:r>
              <a:rPr lang="en-CA" sz="2400" b="1" dirty="0">
                <a:latin typeface="Dagny OT" panose="020B0504020201020104" pitchFamily="34" charset="77"/>
              </a:rPr>
              <a:t>survey type</a:t>
            </a:r>
            <a:r>
              <a:rPr lang="en-CA" sz="2400" dirty="0">
                <a:latin typeface="Dagny OT" panose="020B0504020201020104" pitchFamily="34" charset="77"/>
              </a:rPr>
              <a:t> depends on multiple factors: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type of question that needs to be answered;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required precision;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cost of surveying a unit;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time required to survey a unit;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size of the population under investigation, and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prevalence of the attributes of interest.</a:t>
            </a:r>
          </a:p>
        </p:txBody>
      </p:sp>
    </p:spTree>
    <p:extLst>
      <p:ext uri="{BB962C8B-B14F-4D97-AF65-F5344CB8AC3E}">
        <p14:creationId xmlns:p14="http://schemas.microsoft.com/office/powerpoint/2010/main" val="233132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5F1FA8-A55E-E643-96EA-A7DA7775CC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8996" y="782119"/>
            <a:ext cx="10693400" cy="52937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1B26D9-FAD4-0548-B462-317D0BD29619}"/>
              </a:ext>
            </a:extLst>
          </p:cNvPr>
          <p:cNvSpPr txBox="1"/>
          <p:nvPr/>
        </p:nvSpPr>
        <p:spPr>
          <a:xfrm>
            <a:off x="872357" y="1870841"/>
            <a:ext cx="1292774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Target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E4A966-A7CC-0E40-A8DC-EA9952DC7D9C}"/>
              </a:ext>
            </a:extLst>
          </p:cNvPr>
          <p:cNvSpPr txBox="1"/>
          <p:nvPr/>
        </p:nvSpPr>
        <p:spPr>
          <a:xfrm>
            <a:off x="872357" y="3809999"/>
            <a:ext cx="1292774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Achieved Population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5E6A69-8771-C742-A580-ACC86988415D}"/>
              </a:ext>
            </a:extLst>
          </p:cNvPr>
          <p:cNvSpPr txBox="1"/>
          <p:nvPr/>
        </p:nvSpPr>
        <p:spPr>
          <a:xfrm>
            <a:off x="872357" y="4603470"/>
            <a:ext cx="1292774" cy="3693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Sample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959A93-9457-0F48-8662-BE5963AFBA8F}"/>
              </a:ext>
            </a:extLst>
          </p:cNvPr>
          <p:cNvSpPr txBox="1"/>
          <p:nvPr/>
        </p:nvSpPr>
        <p:spPr>
          <a:xfrm>
            <a:off x="872357" y="5425991"/>
            <a:ext cx="1292774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Study Population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417E79-4211-8445-BE73-82586A9853E6}"/>
              </a:ext>
            </a:extLst>
          </p:cNvPr>
          <p:cNvSpPr txBox="1"/>
          <p:nvPr/>
        </p:nvSpPr>
        <p:spPr>
          <a:xfrm>
            <a:off x="10349622" y="2341205"/>
            <a:ext cx="1369413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Dagny OT" panose="020B0504020201020104" pitchFamily="34" charset="77"/>
              </a:rPr>
              <a:t>RespondentPopulation</a:t>
            </a:r>
            <a:endParaRPr lang="en-US" dirty="0">
              <a:latin typeface="Dagny OT" panose="020B0504020201020104" pitchFamily="34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A2A935-8832-D745-822E-A3A978C58170}"/>
              </a:ext>
            </a:extLst>
          </p:cNvPr>
          <p:cNvSpPr txBox="1"/>
          <p:nvPr/>
        </p:nvSpPr>
        <p:spPr>
          <a:xfrm>
            <a:off x="10349622" y="3809998"/>
            <a:ext cx="1369413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Intended Sample</a:t>
            </a:r>
          </a:p>
        </p:txBody>
      </p:sp>
    </p:spTree>
    <p:extLst>
      <p:ext uri="{BB962C8B-B14F-4D97-AF65-F5344CB8AC3E}">
        <p14:creationId xmlns:p14="http://schemas.microsoft.com/office/powerpoint/2010/main" val="2744184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FC82-D118-4F46-863C-B5B866772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STUDY/SURVEY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419B8-E278-F148-BDB0-41F841ABD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Surveys follow the same general steps: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statement of objective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selection of survey frame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sampling design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questionnaire design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data collection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data capture and coding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data processing and imputation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estimation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data analysis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dissemination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documentation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endParaRPr lang="en-CA" i="0" dirty="0">
              <a:latin typeface="Dagny OT" panose="020B0504020201020104" pitchFamily="34" charset="77"/>
            </a:endParaRPr>
          </a:p>
          <a:p>
            <a:pPr indent="-306000"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78048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The process is not always linear, but there is a definite movement from </a:t>
            </a:r>
            <a:r>
              <a:rPr lang="en-CA" b="1" dirty="0">
                <a:latin typeface="Dagny OT" panose="020B0504020201020104" pitchFamily="34" charset="77"/>
              </a:rPr>
              <a:t>objective</a:t>
            </a:r>
            <a:r>
              <a:rPr lang="en-CA" dirty="0">
                <a:latin typeface="Dagny OT" panose="020B0504020201020104" pitchFamily="34" charset="77"/>
              </a:rPr>
              <a:t> to </a:t>
            </a:r>
            <a:r>
              <a:rPr lang="en-CA" b="1" dirty="0">
                <a:latin typeface="Dagny OT" panose="020B0504020201020104" pitchFamily="34" charset="77"/>
              </a:rPr>
              <a:t>dissemination</a:t>
            </a:r>
            <a:r>
              <a:rPr lang="en-CA" dirty="0">
                <a:latin typeface="Dagny OT" panose="020B0504020201020104" pitchFamily="34" charset="77"/>
              </a:rPr>
              <a:t>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84705A-DCFE-5444-A375-3B2CC8F25565}"/>
              </a:ext>
            </a:extLst>
          </p:cNvPr>
          <p:cNvSpPr txBox="1">
            <a:spLocks/>
          </p:cNvSpPr>
          <p:nvPr/>
        </p:nvSpPr>
        <p:spPr>
          <a:xfrm>
            <a:off x="7053648" y="1726633"/>
            <a:ext cx="4123167" cy="4140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81200" lvl="1" indent="-457200">
              <a:buFont typeface="+mj-lt"/>
              <a:buAutoNum type="arabicPeriod" startAt="7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4477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ECF2F-AB20-454E-B332-820EDCE80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SURVEY 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AA281-5F1F-E646-A0F8-D45F7E593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 </a:t>
            </a:r>
            <a:r>
              <a:rPr lang="en-CA" sz="2400" b="1" dirty="0">
                <a:latin typeface="Dagny OT" panose="020B0504020201020104" pitchFamily="34" charset="77"/>
              </a:rPr>
              <a:t>frame</a:t>
            </a:r>
            <a:r>
              <a:rPr lang="en-CA" sz="2400" dirty="0">
                <a:latin typeface="Dagny OT" panose="020B0504020201020104" pitchFamily="34" charset="77"/>
              </a:rPr>
              <a:t> provides the means of </a:t>
            </a:r>
            <a:r>
              <a:rPr lang="en-CA" sz="2400" b="1" dirty="0">
                <a:latin typeface="Dagny OT" panose="020B0504020201020104" pitchFamily="34" charset="77"/>
              </a:rPr>
              <a:t>identifying</a:t>
            </a:r>
            <a:r>
              <a:rPr lang="en-CA" sz="2400" dirty="0">
                <a:latin typeface="Dagny OT" panose="020B0504020201020104" pitchFamily="34" charset="77"/>
              </a:rPr>
              <a:t> and </a:t>
            </a:r>
            <a:r>
              <a:rPr lang="en-CA" sz="2400" b="1" dirty="0">
                <a:latin typeface="Dagny OT" panose="020B0504020201020104" pitchFamily="34" charset="77"/>
              </a:rPr>
              <a:t>contacting</a:t>
            </a:r>
            <a:r>
              <a:rPr lang="en-CA" sz="2400" dirty="0">
                <a:latin typeface="Dagny OT" panose="020B0504020201020104" pitchFamily="34" charset="77"/>
              </a:rPr>
              <a:t> the units of the study population. It is generally costly to create and to maintain. 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 ideal frame contains ID, contact, classification, maintenance, and linkage data. It must minimize the risk of </a:t>
            </a:r>
            <a:r>
              <a:rPr lang="en-CA" sz="2400" b="1" dirty="0">
                <a:latin typeface="Dagny OT" panose="020B0504020201020104" pitchFamily="34" charset="77"/>
              </a:rPr>
              <a:t>under/over-coverage</a:t>
            </a:r>
            <a:r>
              <a:rPr lang="en-CA" sz="2400" dirty="0">
                <a:latin typeface="Dagny OT" panose="020B0504020201020104" pitchFamily="34" charset="77"/>
              </a:rPr>
              <a:t>, as well as the number of duplications and misclassifications.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 statistical sampling approach is contraindicated unless the frame is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b="1" i="0" dirty="0">
                <a:latin typeface="Dagny OT" panose="020B0504020201020104" pitchFamily="34" charset="77"/>
              </a:rPr>
              <a:t>relevant</a:t>
            </a:r>
            <a:r>
              <a:rPr lang="en-CA" i="0" dirty="0">
                <a:latin typeface="Dagny OT" panose="020B0504020201020104" pitchFamily="34" charset="77"/>
              </a:rPr>
              <a:t> (it corresponds, and permits accessibility to, the target population),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b="1" i="0" dirty="0">
                <a:latin typeface="Dagny OT" panose="020B0504020201020104" pitchFamily="34" charset="77"/>
              </a:rPr>
              <a:t>accurate</a:t>
            </a:r>
            <a:r>
              <a:rPr lang="en-CA" i="0" dirty="0">
                <a:latin typeface="Dagny OT" panose="020B0504020201020104" pitchFamily="34" charset="77"/>
              </a:rPr>
              <a:t> (the information it contains is valid),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b="1" i="0" dirty="0">
                <a:latin typeface="Dagny OT" panose="020B0504020201020104" pitchFamily="34" charset="77"/>
              </a:rPr>
              <a:t>timely</a:t>
            </a:r>
            <a:r>
              <a:rPr lang="en-CA" i="0" dirty="0">
                <a:latin typeface="Dagny OT" panose="020B0504020201020104" pitchFamily="34" charset="77"/>
              </a:rPr>
              <a:t> (it is up-to-date), and </a:t>
            </a:r>
            <a:r>
              <a:rPr lang="en-CA" b="1" i="0" dirty="0">
                <a:latin typeface="Dagny OT" panose="020B0504020201020104" pitchFamily="34" charset="77"/>
              </a:rPr>
              <a:t>competitively priced</a:t>
            </a:r>
            <a:r>
              <a:rPr lang="en-CA" i="0" dirty="0">
                <a:latin typeface="Dagny OT" panose="020B0504020201020104" pitchFamily="34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3603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SURVEY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CCC0E3-186C-49BD-B68E-B8C70875F6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599" y="2286000"/>
                <a:ext cx="10200291" cy="3581400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00000"/>
                  </a:lnSpc>
                  <a:buNone/>
                </a:pPr>
                <a:r>
                  <a:rPr lang="en-CA" sz="2200" dirty="0">
                    <a:latin typeface="Dagny OT" panose="020B0504020201020104" pitchFamily="34" charset="77"/>
                    <a:ea typeface="Cambria Math" panose="02040503050406030204" pitchFamily="18" charset="0"/>
                    <a:cs typeface="Helvetica" pitchFamily="34" charset="0"/>
                  </a:rPr>
                  <a:t>Total Error = </a:t>
                </a:r>
                <a:br>
                  <a:rPr lang="en-CA" sz="2200" dirty="0">
                    <a:latin typeface="Dagny OT" panose="020B0504020201020104" pitchFamily="34" charset="77"/>
                    <a:ea typeface="Cambria Math" panose="02040503050406030204" pitchFamily="18" charset="0"/>
                    <a:cs typeface="Helvetica" pitchFamily="34" charset="0"/>
                  </a:rPr>
                </a:br>
                <a:r>
                  <a:rPr lang="en-CA" sz="2200" dirty="0">
                    <a:latin typeface="Dagny OT" panose="020B0504020201020104" pitchFamily="34" charset="77"/>
                    <a:ea typeface="Cambria Math" panose="02040503050406030204" pitchFamily="18" charset="0"/>
                    <a:cs typeface="Helvetica" pitchFamily="34" charset="0"/>
                  </a:rPr>
                  <a:t>	Sampling Error + Measurement Error + Non-Response Error + Coverage Error</a:t>
                </a:r>
                <a:endParaRPr lang="en-CA" sz="2200" dirty="0">
                  <a:latin typeface="Dagny OT" panose="020B0504020201020104" pitchFamily="34" charset="77"/>
                  <a:ea typeface="Cambria Math" panose="02040503050406030204" pitchFamily="18" charset="0"/>
                </a:endParaRPr>
              </a:p>
              <a:p>
                <a:pPr algn="just">
                  <a:lnSpc>
                    <a:spcPct val="100000"/>
                  </a:lnSpc>
                </a:pPr>
                <a:endParaRPr lang="en-CA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endParaRPr lang="en-CA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CA" sz="2400" dirty="0">
                    <a:latin typeface="Dagny OT" panose="020B0504020201020104" pitchFamily="34" charset="77"/>
                  </a:rPr>
                  <a:t>Statistical sampling can help provide estimates, but importantly, it can also provide some control over the </a:t>
                </a:r>
                <a:r>
                  <a:rPr lang="en-CA" sz="2400" b="1" dirty="0">
                    <a:latin typeface="Dagny OT" panose="020B0504020201020104" pitchFamily="34" charset="77"/>
                  </a:rPr>
                  <a:t>total error </a:t>
                </a:r>
                <a:r>
                  <a:rPr lang="en-CA" sz="2400" dirty="0">
                    <a:latin typeface="Dagny OT" panose="020B0504020201020104" pitchFamily="34" charset="77"/>
                  </a:rPr>
                  <a:t>(TE)</a:t>
                </a:r>
                <a:r>
                  <a:rPr lang="en-CA" sz="2400" b="1" dirty="0">
                    <a:latin typeface="Dagny OT" panose="020B0504020201020104" pitchFamily="34" charset="77"/>
                  </a:rPr>
                  <a:t> </a:t>
                </a:r>
                <a:r>
                  <a:rPr lang="en-CA" sz="2400" dirty="0">
                    <a:latin typeface="Dagny OT" panose="020B0504020201020104" pitchFamily="34" charset="77"/>
                  </a:rPr>
                  <a:t>of the estimates. </a:t>
                </a:r>
              </a:p>
              <a:p>
                <a:pPr algn="just">
                  <a:lnSpc>
                    <a:spcPct val="100000"/>
                  </a:lnSpc>
                </a:pPr>
                <a:endParaRPr lang="en-CA" sz="500" b="1" i="1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CA" sz="2400" dirty="0">
                    <a:latin typeface="Dagny OT" panose="020B0504020201020104" pitchFamily="34" charset="77"/>
                  </a:rPr>
                  <a:t>Ideally, TE</a:t>
                </a:r>
                <a14:m>
                  <m:oMath xmlns:m="http://schemas.openxmlformats.org/officeDocument/2006/math">
                    <m:r>
                      <a:rPr lang="en-CA" sz="240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CA" sz="2400" dirty="0">
                    <a:latin typeface="Dagny OT" panose="020B0504020201020104" pitchFamily="34" charset="77"/>
                  </a:rPr>
                  <a:t>. In practice, there are two main contributions to TE: </a:t>
                </a:r>
                <a:r>
                  <a:rPr lang="en-CA" sz="2400" b="1" dirty="0">
                    <a:latin typeface="Dagny OT" panose="020B0504020201020104" pitchFamily="34" charset="77"/>
                  </a:rPr>
                  <a:t>sampling errors </a:t>
                </a:r>
                <a:r>
                  <a:rPr lang="en-CA" sz="2400" dirty="0">
                    <a:latin typeface="Dagny OT" panose="020B0504020201020104" pitchFamily="34" charset="77"/>
                  </a:rPr>
                  <a:t>(due to the choice of sampling scheme), and </a:t>
                </a:r>
                <a:r>
                  <a:rPr lang="en-CA" sz="2400" b="1" dirty="0">
                    <a:latin typeface="Dagny OT" panose="020B0504020201020104" pitchFamily="34" charset="77"/>
                  </a:rPr>
                  <a:t>non-sampling errors </a:t>
                </a:r>
                <a:r>
                  <a:rPr lang="en-CA" sz="2400" dirty="0">
                    <a:latin typeface="Dagny OT" panose="020B0504020201020104" pitchFamily="34" charset="77"/>
                  </a:rPr>
                  <a:t>(everything else).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CCC0E3-186C-49BD-B68E-B8C70875F6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599" y="2286000"/>
                <a:ext cx="10200291" cy="3581400"/>
              </a:xfrm>
              <a:blipFill>
                <a:blip r:embed="rId2"/>
                <a:stretch>
                  <a:fillRect l="-995" t="-1413" r="-871" b="-166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16">
            <a:extLst>
              <a:ext uri="{FF2B5EF4-FFF2-40B4-BE49-F238E27FC236}">
                <a16:creationId xmlns:a16="http://schemas.microsoft.com/office/drawing/2014/main" id="{19F54534-797C-3B46-B7C7-9F7DD1454DE6}"/>
              </a:ext>
            </a:extLst>
          </p:cNvPr>
          <p:cNvGrpSpPr>
            <a:grpSpLocks/>
          </p:cNvGrpSpPr>
          <p:nvPr/>
        </p:nvGrpSpPr>
        <p:grpSpPr bwMode="auto">
          <a:xfrm>
            <a:off x="2328964" y="2961770"/>
            <a:ext cx="1779486" cy="781135"/>
            <a:chOff x="3567135" y="2958852"/>
            <a:chExt cx="1185350" cy="780991"/>
          </a:xfrm>
        </p:grpSpPr>
        <p:sp>
          <p:nvSpPr>
            <p:cNvPr id="5" name="Left Brace 4">
              <a:extLst>
                <a:ext uri="{FF2B5EF4-FFF2-40B4-BE49-F238E27FC236}">
                  <a16:creationId xmlns:a16="http://schemas.microsoft.com/office/drawing/2014/main" id="{55F7A1C6-CF74-4445-A445-E90629BAB1CB}"/>
                </a:ext>
              </a:extLst>
            </p:cNvPr>
            <p:cNvSpPr/>
            <p:nvPr/>
          </p:nvSpPr>
          <p:spPr>
            <a:xfrm rot="16200000" flipV="1">
              <a:off x="4092848" y="2501899"/>
              <a:ext cx="146023" cy="105992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CA">
                <a:solidFill>
                  <a:srgbClr val="C00000"/>
                </a:solidFill>
                <a:latin typeface="Dagny OT" panose="020B0504020201020104" pitchFamily="34" charset="77"/>
              </a:endParaRPr>
            </a:p>
          </p:txBody>
        </p:sp>
        <p:sp>
          <p:nvSpPr>
            <p:cNvPr id="6" name="TextBox 16">
              <a:extLst>
                <a:ext uri="{FF2B5EF4-FFF2-40B4-BE49-F238E27FC236}">
                  <a16:creationId xmlns:a16="http://schemas.microsoft.com/office/drawing/2014/main" id="{B6CBF260-EB62-8B40-9334-30509EFD5F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7135" y="3093631"/>
              <a:ext cx="1185350" cy="646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CA">
                  <a:solidFill>
                    <a:srgbClr val="C00000"/>
                  </a:solidFill>
                  <a:latin typeface="Dagny OT" panose="020B0504020201020104" pitchFamily="34" charset="77"/>
                </a:rPr>
                <a:t>survey, not census</a:t>
              </a:r>
            </a:p>
          </p:txBody>
        </p:sp>
      </p:grpSp>
      <p:grpSp>
        <p:nvGrpSpPr>
          <p:cNvPr id="7" name="Group 16">
            <a:extLst>
              <a:ext uri="{FF2B5EF4-FFF2-40B4-BE49-F238E27FC236}">
                <a16:creationId xmlns:a16="http://schemas.microsoft.com/office/drawing/2014/main" id="{13FFEE6D-747B-0641-9358-F1BB44995E9C}"/>
              </a:ext>
            </a:extLst>
          </p:cNvPr>
          <p:cNvGrpSpPr>
            <a:grpSpLocks/>
          </p:cNvGrpSpPr>
          <p:nvPr/>
        </p:nvGrpSpPr>
        <p:grpSpPr bwMode="auto">
          <a:xfrm>
            <a:off x="4378305" y="2961771"/>
            <a:ext cx="2402955" cy="781134"/>
            <a:chOff x="3583318" y="2958852"/>
            <a:chExt cx="1170052" cy="780991"/>
          </a:xfrm>
        </p:grpSpPr>
        <p:sp>
          <p:nvSpPr>
            <p:cNvPr id="8" name="Left Brace 7">
              <a:extLst>
                <a:ext uri="{FF2B5EF4-FFF2-40B4-BE49-F238E27FC236}">
                  <a16:creationId xmlns:a16="http://schemas.microsoft.com/office/drawing/2014/main" id="{80481837-AFF4-DD4B-A633-E4CAD1AC054A}"/>
                </a:ext>
              </a:extLst>
            </p:cNvPr>
            <p:cNvSpPr/>
            <p:nvPr/>
          </p:nvSpPr>
          <p:spPr>
            <a:xfrm rot="16200000" flipV="1">
              <a:off x="4092848" y="2501899"/>
              <a:ext cx="146023" cy="105992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CA">
                <a:solidFill>
                  <a:srgbClr val="C00000"/>
                </a:solidFill>
                <a:latin typeface="Dagny OT" panose="020B0504020201020104" pitchFamily="34" charset="77"/>
              </a:endParaRPr>
            </a:p>
          </p:txBody>
        </p:sp>
        <p:sp>
          <p:nvSpPr>
            <p:cNvPr id="9" name="TextBox 19">
              <a:extLst>
                <a:ext uri="{FF2B5EF4-FFF2-40B4-BE49-F238E27FC236}">
                  <a16:creationId xmlns:a16="http://schemas.microsoft.com/office/drawing/2014/main" id="{85CAEF76-2691-3E45-9958-1E7354DB5B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83318" y="3093631"/>
              <a:ext cx="1170052" cy="646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CA">
                  <a:solidFill>
                    <a:srgbClr val="C00000"/>
                  </a:solidFill>
                  <a:latin typeface="Dagny OT" panose="020B0504020201020104" pitchFamily="34" charset="77"/>
                </a:rPr>
                <a:t>observations not measured accurately</a:t>
              </a:r>
            </a:p>
          </p:txBody>
        </p:sp>
      </p:grpSp>
      <p:grpSp>
        <p:nvGrpSpPr>
          <p:cNvPr id="10" name="Group 16">
            <a:extLst>
              <a:ext uri="{FF2B5EF4-FFF2-40B4-BE49-F238E27FC236}">
                <a16:creationId xmlns:a16="http://schemas.microsoft.com/office/drawing/2014/main" id="{5F0FB13F-FB21-B64E-948D-F8CD742FD0D1}"/>
              </a:ext>
            </a:extLst>
          </p:cNvPr>
          <p:cNvGrpSpPr>
            <a:grpSpLocks/>
          </p:cNvGrpSpPr>
          <p:nvPr/>
        </p:nvGrpSpPr>
        <p:grpSpPr bwMode="auto">
          <a:xfrm>
            <a:off x="7012406" y="2961769"/>
            <a:ext cx="2452272" cy="1058157"/>
            <a:chOff x="3612512" y="2958852"/>
            <a:chExt cx="1162730" cy="1057784"/>
          </a:xfrm>
        </p:grpSpPr>
        <p:sp>
          <p:nvSpPr>
            <p:cNvPr id="11" name="Left Brace 10">
              <a:extLst>
                <a:ext uri="{FF2B5EF4-FFF2-40B4-BE49-F238E27FC236}">
                  <a16:creationId xmlns:a16="http://schemas.microsoft.com/office/drawing/2014/main" id="{781CA188-00ED-274C-BA53-371A8A27157F}"/>
                </a:ext>
              </a:extLst>
            </p:cNvPr>
            <p:cNvSpPr/>
            <p:nvPr/>
          </p:nvSpPr>
          <p:spPr>
            <a:xfrm rot="16200000" flipV="1">
              <a:off x="4092860" y="2501887"/>
              <a:ext cx="145999" cy="105992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CA">
                <a:solidFill>
                  <a:srgbClr val="C00000"/>
                </a:solidFill>
                <a:latin typeface="Dagny OT" panose="020B0504020201020104" pitchFamily="34" charset="77"/>
              </a:endParaRPr>
            </a:p>
          </p:txBody>
        </p:sp>
        <p:sp>
          <p:nvSpPr>
            <p:cNvPr id="12" name="TextBox 22">
              <a:extLst>
                <a:ext uri="{FF2B5EF4-FFF2-40B4-BE49-F238E27FC236}">
                  <a16:creationId xmlns:a16="http://schemas.microsoft.com/office/drawing/2014/main" id="{B3BE2AE0-710C-E046-B505-3BB3B26F4D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2512" y="3093631"/>
              <a:ext cx="1162730" cy="9230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CA">
                  <a:solidFill>
                    <a:srgbClr val="C00000"/>
                  </a:solidFill>
                  <a:latin typeface="Dagny OT" panose="020B0504020201020104" pitchFamily="34" charset="77"/>
                </a:rPr>
                <a:t>non-respondents having systematic observation differences</a:t>
              </a:r>
            </a:p>
          </p:txBody>
        </p:sp>
      </p:grpSp>
      <p:grpSp>
        <p:nvGrpSpPr>
          <p:cNvPr id="13" name="Group 16">
            <a:extLst>
              <a:ext uri="{FF2B5EF4-FFF2-40B4-BE49-F238E27FC236}">
                <a16:creationId xmlns:a16="http://schemas.microsoft.com/office/drawing/2014/main" id="{1403BD4D-2754-7840-818C-36B3725B666F}"/>
              </a:ext>
            </a:extLst>
          </p:cNvPr>
          <p:cNvGrpSpPr>
            <a:grpSpLocks/>
          </p:cNvGrpSpPr>
          <p:nvPr/>
        </p:nvGrpSpPr>
        <p:grpSpPr bwMode="auto">
          <a:xfrm>
            <a:off x="9622180" y="2961768"/>
            <a:ext cx="1863317" cy="1058146"/>
            <a:chOff x="3595125" y="2958853"/>
            <a:chExt cx="1153350" cy="1057842"/>
          </a:xfrm>
        </p:grpSpPr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60E96364-0923-B144-B77A-486A25E37B35}"/>
                </a:ext>
              </a:extLst>
            </p:cNvPr>
            <p:cNvSpPr/>
            <p:nvPr/>
          </p:nvSpPr>
          <p:spPr>
            <a:xfrm rot="16200000" flipV="1">
              <a:off x="4092855" y="2501892"/>
              <a:ext cx="146008" cy="105992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CA">
                <a:solidFill>
                  <a:srgbClr val="C00000"/>
                </a:solidFill>
                <a:latin typeface="Dagny OT" panose="020B0504020201020104" pitchFamily="34" charset="77"/>
              </a:endParaRPr>
            </a:p>
          </p:txBody>
        </p:sp>
        <p:sp>
          <p:nvSpPr>
            <p:cNvPr id="15" name="TextBox 25">
              <a:extLst>
                <a:ext uri="{FF2B5EF4-FFF2-40B4-BE49-F238E27FC236}">
                  <a16:creationId xmlns:a16="http://schemas.microsoft.com/office/drawing/2014/main" id="{FCE5955B-07FC-4945-BDDF-A6D961F5B2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95125" y="3093631"/>
              <a:ext cx="1153350" cy="9230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CA">
                  <a:solidFill>
                    <a:srgbClr val="C00000"/>
                  </a:solidFill>
                  <a:latin typeface="Dagny OT" panose="020B0504020201020104" pitchFamily="34" charset="77"/>
                </a:rPr>
                <a:t>frame decay and/or corruption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430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DATA COLLECTION &amp; DATA MANAGEMENT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AD766D2-3812-D54B-A075-6E2D1A605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lang="en-US" dirty="0"/>
              <a:t>Patrick Boily</a:t>
            </a:r>
            <a:br>
              <a:rPr lang="en-US" dirty="0"/>
            </a:br>
            <a:r>
              <a:rPr lang="en-US" dirty="0"/>
              <a:t>Data Action Lab | uOttawa | </a:t>
            </a:r>
            <a:r>
              <a:rPr lang="en-US" dirty="0" err="1"/>
              <a:t>Idlewyld</a:t>
            </a:r>
            <a:r>
              <a:rPr lang="en-US" dirty="0"/>
              <a:t> Analytics</a:t>
            </a:r>
          </a:p>
          <a:p>
            <a:r>
              <a:rPr lang="en-US" dirty="0">
                <a:solidFill>
                  <a:srgbClr val="C0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pboily@uottawa.ca</a:t>
            </a:r>
            <a:r>
              <a:rPr lang="en-US" dirty="0"/>
              <a:t> </a:t>
            </a:r>
          </a:p>
        </p:txBody>
      </p:sp>
      <p:sp>
        <p:nvSpPr>
          <p:cNvPr id="4" name="Subtitle 9">
            <a:extLst>
              <a:ext uri="{FF2B5EF4-FFF2-40B4-BE49-F238E27FC236}">
                <a16:creationId xmlns:a16="http://schemas.microsoft.com/office/drawing/2014/main" id="{C5588FA3-541F-D842-BFD8-18B46FC55350}"/>
              </a:ext>
            </a:extLst>
          </p:cNvPr>
          <p:cNvSpPr txBox="1">
            <a:spLocks/>
          </p:cNvSpPr>
          <p:nvPr/>
        </p:nvSpPr>
        <p:spPr>
          <a:xfrm>
            <a:off x="5360327" y="6537434"/>
            <a:ext cx="6831673" cy="32056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[with files from Jen </a:t>
            </a:r>
            <a:r>
              <a:rPr lang="en-US" sz="1600" dirty="0" err="1"/>
              <a:t>Schellinck</a:t>
            </a:r>
            <a:r>
              <a:rPr lang="en-US" sz="1600" dirty="0"/>
              <a:t> | </a:t>
            </a:r>
            <a:r>
              <a:rPr lang="en-US" sz="1600" dirty="0" err="1"/>
              <a:t>Sysabee</a:t>
            </a:r>
            <a:r>
              <a:rPr lang="en-US" sz="1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4153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B2A6-BD5C-DB44-B5BB-D8B75384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NON-SAMPLING 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BF874-07B8-0444-BEB9-A9532EE0E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CA" sz="2600" dirty="0">
                <a:latin typeface="Dagny OT" panose="020B0504020201020104" pitchFamily="34" charset="77"/>
              </a:rPr>
              <a:t>Non-sampling error can be controlled, to some extent: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b="1" i="0" dirty="0">
                <a:latin typeface="Dagny OT" panose="020B0504020201020104" pitchFamily="34" charset="77"/>
              </a:rPr>
              <a:t>coverage error</a:t>
            </a:r>
            <a:r>
              <a:rPr lang="en-CA" sz="2200" i="0" dirty="0">
                <a:latin typeface="Dagny OT" panose="020B0504020201020104" pitchFamily="34" charset="77"/>
              </a:rPr>
              <a:t> can be minimized by selecting high quality, up-to-date frames; 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b="1" i="0" dirty="0">
                <a:latin typeface="Dagny OT" panose="020B0504020201020104" pitchFamily="34" charset="77"/>
              </a:rPr>
              <a:t>non-response error</a:t>
            </a:r>
            <a:r>
              <a:rPr lang="en-CA" sz="2200" i="0" dirty="0">
                <a:latin typeface="Dagny OT" panose="020B0504020201020104" pitchFamily="34" charset="77"/>
              </a:rPr>
              <a:t> can be minimized by careful choice of the data collection mode and questionnaire design, and by using “call-backs” and “follow-ups”;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b="1" i="0" dirty="0">
                <a:latin typeface="Dagny OT" panose="020B0504020201020104" pitchFamily="34" charset="77"/>
              </a:rPr>
              <a:t>measurement error </a:t>
            </a:r>
            <a:r>
              <a:rPr lang="en-CA" sz="2200" i="0" dirty="0">
                <a:latin typeface="Dagny OT" panose="020B0504020201020104" pitchFamily="34" charset="77"/>
              </a:rPr>
              <a:t>can be minimized by careful questionnaire design, pre-testing of the measurement apparatus, and cross-validation of answers.</a:t>
            </a:r>
          </a:p>
          <a:p>
            <a:pPr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sz="2600" dirty="0">
                <a:latin typeface="Dagny OT" panose="020B0504020201020104" pitchFamily="34" charset="77"/>
              </a:rPr>
              <a:t>In practice, these suggestions are not that useful in modern times.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sz="2600" dirty="0">
                <a:latin typeface="Dagny OT" panose="020B0504020201020104" pitchFamily="34" charset="77"/>
              </a:rPr>
              <a:t>This explains, in part, the over-use of </a:t>
            </a:r>
            <a:r>
              <a:rPr lang="en-CA" sz="2600" b="1" dirty="0">
                <a:latin typeface="Dagny OT" panose="020B0504020201020104" pitchFamily="34" charset="77"/>
              </a:rPr>
              <a:t>web scraping </a:t>
            </a:r>
            <a:r>
              <a:rPr lang="en-CA" sz="2600" dirty="0">
                <a:latin typeface="Dagny OT" panose="020B0504020201020104" pitchFamily="34" charset="77"/>
              </a:rPr>
              <a:t>and </a:t>
            </a:r>
            <a:r>
              <a:rPr lang="en-CA" sz="2600" b="1" dirty="0">
                <a:latin typeface="Dagny OT" panose="020B0504020201020104" pitchFamily="34" charset="77"/>
              </a:rPr>
              <a:t>non-probabilistic sampling</a:t>
            </a:r>
            <a:r>
              <a:rPr lang="en-CA" sz="2600" dirty="0">
                <a:latin typeface="Dagny OT" panose="020B0504020201020104" pitchFamily="34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174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B3D1B-E093-E54A-8C64-024C0582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NON-PROBABILISTIC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7EF13-2977-234C-B327-13DD3D339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221311" cy="3581400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CA" sz="2600" b="1" dirty="0" err="1">
                <a:latin typeface="Dagny OT" panose="020B0504020201020104" pitchFamily="34" charset="77"/>
              </a:rPr>
              <a:t>Nonprobabilistic</a:t>
            </a:r>
            <a:r>
              <a:rPr lang="en-CA" sz="2600" b="1" dirty="0">
                <a:latin typeface="Dagny OT" panose="020B0504020201020104" pitchFamily="34" charset="77"/>
              </a:rPr>
              <a:t> sampling </a:t>
            </a:r>
            <a:r>
              <a:rPr lang="en-CA" sz="2600" dirty="0">
                <a:latin typeface="Dagny OT" panose="020B0504020201020104" pitchFamily="34" charset="77"/>
              </a:rPr>
              <a:t>(NPS) methods (designs) select sampling units from the target population using subjective, non-random approaches. 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NPS are quick, relatively inexpensive and convenient (no frame required). 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NPS methods are ideal for exploratory analysis and survey development.</a:t>
            </a:r>
          </a:p>
          <a:p>
            <a:pPr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sz="2600" b="1" dirty="0">
                <a:latin typeface="Dagny OT" panose="020B0504020201020104" pitchFamily="34" charset="77"/>
              </a:rPr>
              <a:t>Unfortunately</a:t>
            </a:r>
            <a:r>
              <a:rPr lang="en-CA" sz="2600" dirty="0">
                <a:latin typeface="Dagny OT" panose="020B0504020201020104" pitchFamily="34" charset="77"/>
              </a:rPr>
              <a:t>, NPS are often used instead of probabilistic designs (not good)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the associated selection bias makes NPS methods inferentially unsound;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automated data collection often fall squarely in the NPS camp – we can analyze data collected with a NPS approach, but not generalize the results to the target population.</a:t>
            </a:r>
          </a:p>
        </p:txBody>
      </p:sp>
    </p:spTree>
    <p:extLst>
      <p:ext uri="{BB962C8B-B14F-4D97-AF65-F5344CB8AC3E}">
        <p14:creationId xmlns:p14="http://schemas.microsoft.com/office/powerpoint/2010/main" val="314422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DD9B3-6314-C944-AB79-408DCD3E5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NPS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792C5-4299-FA4C-B30C-53D61BEBB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895490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There are contexts where NPS methods might fit a client’s or an organization’s need, but they must be informed of the drawbacks, and presented with some probabilistic alternatives.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Haphazard:</a:t>
            </a:r>
            <a:r>
              <a:rPr lang="en-US" i="0" dirty="0">
                <a:latin typeface="Dagny OT" panose="020B0504020201020104" pitchFamily="34" charset="77"/>
              </a:rPr>
              <a:t> person on the street, depends on availability of units, interviewer bias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Volunteer: </a:t>
            </a:r>
            <a:r>
              <a:rPr lang="en-US" i="0" dirty="0">
                <a:latin typeface="Dagny OT" panose="020B0504020201020104" pitchFamily="34" charset="77"/>
              </a:rPr>
              <a:t>self-selection bias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Judgement:</a:t>
            </a:r>
            <a:r>
              <a:rPr lang="en-US" i="0" dirty="0">
                <a:latin typeface="Dagny OT" panose="020B0504020201020104" pitchFamily="34" charset="77"/>
              </a:rPr>
              <a:t> biased by inaccurate preconceptions about the target population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Quota:</a:t>
            </a:r>
            <a:r>
              <a:rPr lang="en-US" i="0" dirty="0">
                <a:latin typeface="Dagny OT" panose="020B0504020201020104" pitchFamily="34" charset="77"/>
              </a:rPr>
              <a:t> exit polling, ignores non-response bias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Modified:</a:t>
            </a:r>
            <a:r>
              <a:rPr lang="en-US" i="0" dirty="0">
                <a:latin typeface="Dagny OT" panose="020B0504020201020104" pitchFamily="34" charset="77"/>
              </a:rPr>
              <a:t> starts probabilistic, switches to quota as a reaction to high non-response rates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Snowball: </a:t>
            </a:r>
            <a:r>
              <a:rPr lang="en-US" i="0" dirty="0">
                <a:latin typeface="Dagny OT" panose="020B0504020201020104" pitchFamily="34" charset="77"/>
              </a:rPr>
              <a:t>“pyramid” scheme</a:t>
            </a:r>
            <a:endParaRPr lang="en-US" sz="2400" i="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200" dirty="0">
                <a:latin typeface="Dagny OT" panose="020B0504020201020104" pitchFamily="34" charset="77"/>
              </a:rPr>
              <a:t>How could NPS methods work against collecting inclusive, representative data? </a:t>
            </a:r>
            <a:endParaRPr lang="en-US" sz="2200" i="0" dirty="0">
              <a:latin typeface="Dagny OT" panose="020B0504020201020104" pitchFamily="34" charset="77"/>
            </a:endParaRPr>
          </a:p>
          <a:p>
            <a:pPr lvl="1"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dirty="0">
              <a:latin typeface="Dagny OT" panose="020B0504020201020104" pitchFamily="34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0D02FE-D5BA-624B-9EB6-AEFC55B65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22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513F-92DC-5443-9BFD-73882299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PROBABILISTIC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913C3-1631-684A-81C1-149887F03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Probabilistic sample designs are usually more </a:t>
            </a:r>
            <a:r>
              <a:rPr lang="en-CA" sz="2400" b="1" dirty="0">
                <a:latin typeface="Dagny OT" panose="020B0504020201020104" pitchFamily="34" charset="77"/>
              </a:rPr>
              <a:t>difficult</a:t>
            </a:r>
            <a:r>
              <a:rPr lang="en-CA" sz="2400" dirty="0">
                <a:latin typeface="Dagny OT" panose="020B0504020201020104" pitchFamily="34" charset="77"/>
              </a:rPr>
              <a:t> and </a:t>
            </a:r>
            <a:r>
              <a:rPr lang="en-CA" sz="2400" b="1" dirty="0">
                <a:latin typeface="Dagny OT" panose="020B0504020201020104" pitchFamily="34" charset="77"/>
              </a:rPr>
              <a:t>expensive</a:t>
            </a:r>
            <a:r>
              <a:rPr lang="en-CA" sz="2400" dirty="0">
                <a:latin typeface="Dagny OT" panose="020B0504020201020104" pitchFamily="34" charset="77"/>
              </a:rPr>
              <a:t> to set-up (due to the need for a quality frame), and take longer to complete. 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They provide </a:t>
            </a:r>
            <a:r>
              <a:rPr lang="en-CA" sz="2400" b="1" dirty="0">
                <a:latin typeface="Dagny OT" panose="020B0504020201020104" pitchFamily="34" charset="77"/>
              </a:rPr>
              <a:t>reliable estimates </a:t>
            </a:r>
            <a:r>
              <a:rPr lang="en-CA" sz="2400" dirty="0">
                <a:latin typeface="Dagny OT" panose="020B0504020201020104" pitchFamily="34" charset="77"/>
              </a:rPr>
              <a:t>for the attribute of interest and the </a:t>
            </a:r>
            <a:r>
              <a:rPr lang="en-CA" sz="2400" b="1" dirty="0">
                <a:latin typeface="Dagny OT" panose="020B0504020201020104" pitchFamily="34" charset="77"/>
              </a:rPr>
              <a:t>sampling error</a:t>
            </a:r>
            <a:r>
              <a:rPr lang="en-CA" sz="2400" dirty="0">
                <a:latin typeface="Dagny OT" panose="020B0504020201020104" pitchFamily="34" charset="77"/>
              </a:rPr>
              <a:t>, paving the way for small samples being used to draw inferences about larger target populations (in theory, at least; the non-sampling error components can still affect results and generalisation).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CA" sz="24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3286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SAMPLING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Different </a:t>
            </a:r>
            <a:r>
              <a:rPr lang="en-US" sz="2400" b="1" dirty="0">
                <a:latin typeface="Dagny OT" panose="020B0504020201020104" pitchFamily="34" charset="77"/>
              </a:rPr>
              <a:t>sampling designs </a:t>
            </a:r>
            <a:r>
              <a:rPr lang="en-US" sz="2400" dirty="0">
                <a:latin typeface="Dagny OT" panose="020B0504020201020104" pitchFamily="34" charset="77"/>
              </a:rPr>
              <a:t>have distinct advantages and disadvantages.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They can be used to compute estimates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for various population attributes: mean, total, proportion, ratio, difference, etc.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for the corresponding 95% confidence intervals. </a:t>
            </a:r>
          </a:p>
          <a:p>
            <a:pPr lvl="1"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We might also want to  compute sample sizes for a given </a:t>
            </a:r>
            <a:r>
              <a:rPr lang="en-US" sz="2400" b="1" dirty="0">
                <a:latin typeface="Dagny OT" panose="020B0504020201020104" pitchFamily="34" charset="77"/>
              </a:rPr>
              <a:t>error bound </a:t>
            </a:r>
            <a:r>
              <a:rPr lang="en-US" sz="2400" dirty="0">
                <a:latin typeface="Dagny OT" panose="020B0504020201020104" pitchFamily="34" charset="77"/>
              </a:rPr>
              <a:t>(an upper limit on the radius of the desired 95% CI), and how to determine the </a:t>
            </a:r>
            <a:r>
              <a:rPr lang="en-US" sz="2400" b="1" dirty="0">
                <a:latin typeface="Dagny OT" panose="020B0504020201020104" pitchFamily="34" charset="77"/>
              </a:rPr>
              <a:t>sample allocation </a:t>
            </a:r>
            <a:r>
              <a:rPr lang="en-US" sz="2400" dirty="0">
                <a:latin typeface="Dagny OT" panose="020B0504020201020104" pitchFamily="34" charset="77"/>
              </a:rPr>
              <a:t>(how many units to be sampled in various sub-population groups).</a:t>
            </a:r>
          </a:p>
        </p:txBody>
      </p:sp>
    </p:spTree>
    <p:extLst>
      <p:ext uri="{BB962C8B-B14F-4D97-AF65-F5344CB8AC3E}">
        <p14:creationId xmlns:p14="http://schemas.microsoft.com/office/powerpoint/2010/main" val="269292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513F-92DC-5443-9BFD-73882299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PROBABILISTIC SAMPLING DESIGNS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913C3-1631-684A-81C1-149887F03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Simple random sampling (SRS)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Stratified random sampling (STS)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Systematic sampling (SYS)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Cluster sampling (CLS)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Probability proportional-to-size sampling (PPS)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Replicated sampling (RES)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Multi-stage sampling (MSS)</a:t>
            </a:r>
          </a:p>
          <a:p>
            <a:pPr marL="0" indent="0">
              <a:buNone/>
            </a:pPr>
            <a:r>
              <a:rPr lang="en-CA" sz="2400">
                <a:latin typeface="Dagny OT" panose="020B0504020201020104" pitchFamily="34" charset="77"/>
              </a:rPr>
              <a:t>Multi-phase sampling (MPS)</a:t>
            </a:r>
          </a:p>
          <a:p>
            <a:pPr marL="0" indent="0">
              <a:buNone/>
            </a:pPr>
            <a:endParaRPr lang="en-CA" sz="2400" dirty="0">
              <a:latin typeface="Dagny OT" panose="020B0504020201020104" pitchFamily="34" charset="77"/>
            </a:endParaRPr>
          </a:p>
          <a:p>
            <a:endParaRPr lang="en-CA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7AE77F4-1E1D-384C-9438-73EC3ED38576}"/>
              </a:ext>
            </a:extLst>
          </p:cNvPr>
          <p:cNvSpPr txBox="1">
            <a:spLocks/>
          </p:cNvSpPr>
          <p:nvPr/>
        </p:nvSpPr>
        <p:spPr>
          <a:xfrm>
            <a:off x="5492404" y="2180495"/>
            <a:ext cx="11029615" cy="414076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marL="0" indent="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2815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SIMPLE RANDOM SAMPLING (SRS)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896500" y="2228003"/>
                <a:ext cx="6935455" cy="4093260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i="1" dirty="0">
                    <a:latin typeface="Dagny OT" panose="020B0504020201020104" pitchFamily="34" charset="77"/>
                  </a:rPr>
                  <a:t> </a:t>
                </a:r>
                <a:r>
                  <a:rPr lang="en-US" sz="2400" dirty="0">
                    <a:latin typeface="Dagny OT" panose="020B0504020201020104" pitchFamily="34" charset="77"/>
                  </a:rPr>
                  <a:t>units are selected randomly from the frame.</a:t>
                </a:r>
              </a:p>
              <a:p>
                <a:pPr marL="0" indent="0" algn="just">
                  <a:buNone/>
                </a:pPr>
                <a:r>
                  <a:rPr lang="en-US" sz="2400" b="1" dirty="0">
                    <a:latin typeface="Dagny OT" panose="020B0504020201020104" pitchFamily="34" charset="77"/>
                  </a:rPr>
                  <a:t>Advantages: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easiest sampling design to implement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sampling errors are well-known and easy to estimate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does not require auxiliary information</a:t>
                </a:r>
              </a:p>
              <a:p>
                <a:pPr marL="0" indent="0" algn="just">
                  <a:buNone/>
                </a:pPr>
                <a:r>
                  <a:rPr lang="en-US" sz="2400" b="1" dirty="0">
                    <a:latin typeface="Dagny OT" panose="020B0504020201020104" pitchFamily="34" charset="77"/>
                  </a:rPr>
                  <a:t>Disadvantages:</a:t>
                </a:r>
                <a:r>
                  <a:rPr lang="en-US" sz="2400" dirty="0">
                    <a:latin typeface="Dagny OT" panose="020B0504020201020104" pitchFamily="34" charset="77"/>
                  </a:rPr>
                  <a:t>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makes no use of auxiliary information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no guarantee that the sample is representative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costly if sample is widely spread out, geographically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96500" y="2228003"/>
                <a:ext cx="6935455" cy="4093260"/>
              </a:xfrm>
              <a:blipFill>
                <a:blip r:embed="rId2"/>
                <a:stretch>
                  <a:fillRect l="-1463" t="-18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955" y="2228003"/>
            <a:ext cx="4094162" cy="4094162"/>
          </a:xfrm>
        </p:spPr>
      </p:pic>
    </p:spTree>
    <p:extLst>
      <p:ext uri="{BB962C8B-B14F-4D97-AF65-F5344CB8AC3E}">
        <p14:creationId xmlns:p14="http://schemas.microsoft.com/office/powerpoint/2010/main" val="3761708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8A0A542-C993-8043-B82E-E7B361A8DA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955" y="2228003"/>
            <a:ext cx="4094162" cy="40941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STRATIFIED RANDOM SAMPLING (</a:t>
            </a:r>
            <a:r>
              <a:rPr lang="en-US" b="1" dirty="0" err="1"/>
              <a:t>StS</a:t>
            </a:r>
            <a:r>
              <a:rPr lang="en-US" b="1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896500" y="2228003"/>
                <a:ext cx="6935455" cy="4093260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>
                    <a:latin typeface="Dagny OT" panose="020B0504020201020104" pitchFamily="34" charset="77"/>
                  </a:rPr>
                  <a:t> units are selected randomly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latin typeface="Dagny OT" panose="020B0504020201020104" pitchFamily="34" charset="77"/>
                  </a:rPr>
                  <a:t> frame </a:t>
                </a:r>
                <a:r>
                  <a:rPr lang="en-US" sz="2400" b="1" dirty="0">
                    <a:latin typeface="Dagny OT" panose="020B0504020201020104" pitchFamily="34" charset="77"/>
                  </a:rPr>
                  <a:t>strata</a:t>
                </a:r>
                <a:r>
                  <a:rPr lang="en-US" sz="2400" dirty="0">
                    <a:latin typeface="Dagny OT" panose="020B0504020201020104" pitchFamily="34" charset="77"/>
                  </a:rPr>
                  <a:t>.</a:t>
                </a:r>
              </a:p>
              <a:p>
                <a:pPr marL="0" indent="0" algn="just">
                  <a:buNone/>
                </a:pPr>
                <a:r>
                  <a:rPr lang="en-US" sz="2400" b="1" dirty="0">
                    <a:latin typeface="Dagny OT" panose="020B0504020201020104" pitchFamily="34" charset="77"/>
                  </a:rPr>
                  <a:t>Advantages: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may produce smaller error bounds than SRS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may be less costly if elements are conveniently </a:t>
                </a:r>
                <a:r>
                  <a:rPr lang="en-US" i="0" dirty="0" err="1">
                    <a:latin typeface="Dagny OT" panose="020B0504020201020104" pitchFamily="34" charset="77"/>
                  </a:rPr>
                  <a:t>strat</a:t>
                </a:r>
                <a:r>
                  <a:rPr lang="en-US" i="0" dirty="0">
                    <a:latin typeface="Dagny OT" panose="020B0504020201020104" pitchFamily="34" charset="77"/>
                  </a:rPr>
                  <a:t>.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may provide estimates for sub-populations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increases odds of inclusive, representative data</a:t>
                </a:r>
              </a:p>
              <a:p>
                <a:pPr marL="0" indent="0" algn="just">
                  <a:buNone/>
                </a:pPr>
                <a:r>
                  <a:rPr lang="en-US" sz="2400" b="1" dirty="0">
                    <a:latin typeface="Dagny OT" panose="020B0504020201020104" pitchFamily="34" charset="77"/>
                  </a:rPr>
                  <a:t>Disadvantages:</a:t>
                </a:r>
                <a:r>
                  <a:rPr lang="en-US" sz="2400" dirty="0">
                    <a:latin typeface="Dagny OT" panose="020B0504020201020104" pitchFamily="34" charset="77"/>
                  </a:rPr>
                  <a:t>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no major disadvantage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if there are no natural ways to stratify the frame into homogeneous groupings, </a:t>
                </a:r>
                <a:r>
                  <a:rPr lang="en-US" i="0" dirty="0" err="1">
                    <a:latin typeface="Dagny OT" panose="020B0504020201020104" pitchFamily="34" charset="77"/>
                  </a:rPr>
                  <a:t>StS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i="0" dirty="0">
                    <a:latin typeface="Dagny OT" panose="020B0504020201020104" pitchFamily="34" charset="77"/>
                  </a:rPr>
                  <a:t>SRS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96500" y="2228003"/>
                <a:ext cx="6935455" cy="4093260"/>
              </a:xfrm>
              <a:blipFill>
                <a:blip r:embed="rId3"/>
                <a:stretch>
                  <a:fillRect l="-1463" t="-1858" r="-914" b="-83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490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 SAMPLING DESIGNS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223" y="2315182"/>
            <a:ext cx="2576587" cy="2576587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95" y="2313004"/>
            <a:ext cx="2580942" cy="2580942"/>
          </a:xfrm>
          <a:prstGeom prst="rect">
            <a:avLst/>
          </a:prstGeom>
        </p:spPr>
      </p:pic>
      <p:pic>
        <p:nvPicPr>
          <p:cNvPr id="6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4124" y="2315182"/>
            <a:ext cx="2576587" cy="2576587"/>
          </a:xfrm>
          <a:prstGeom prst="rect">
            <a:avLst/>
          </a:prstGeom>
        </p:spPr>
      </p:pic>
      <p:pic>
        <p:nvPicPr>
          <p:cNvPr id="7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996" y="2313004"/>
            <a:ext cx="2580942" cy="25809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91095" y="4891769"/>
            <a:ext cx="25809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Cluster Sampling (</a:t>
            </a:r>
            <a:r>
              <a:rPr lang="en-US" err="1">
                <a:solidFill>
                  <a:schemeClr val="tx2"/>
                </a:solidFill>
                <a:latin typeface="Dagny OT" panose="020B0504020201020104" pitchFamily="34" charset="0"/>
              </a:rPr>
              <a:t>ClS</a:t>
            </a:r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)</a:t>
            </a:r>
          </a:p>
        </p:txBody>
      </p:sp>
      <p:sp>
        <p:nvSpPr>
          <p:cNvPr id="9" name="Rectangle 8"/>
          <p:cNvSpPr/>
          <p:nvPr/>
        </p:nvSpPr>
        <p:spPr>
          <a:xfrm>
            <a:off x="3805868" y="4891769"/>
            <a:ext cx="25809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Multi-Stage Sampling (MSS)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4996" y="4891768"/>
            <a:ext cx="25809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Multi-Phase Sampling (MPS)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439769" y="4891768"/>
            <a:ext cx="25809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Replicated Sampling (</a:t>
            </a:r>
            <a:r>
              <a:rPr lang="en-US" err="1">
                <a:solidFill>
                  <a:schemeClr val="tx2"/>
                </a:solidFill>
                <a:latin typeface="Dagny OT" panose="020B0504020201020104" pitchFamily="34" charset="0"/>
              </a:rPr>
              <a:t>ReS</a:t>
            </a:r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5086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DF7C-219E-C040-8261-BB2BD405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WEB SCRAPING &amp; AUTOMATED DATA COLLECTION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5C48B-72E0-D747-A26E-46BF4F98C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 AND DATA 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1FE956-60D4-584A-BDEA-74E69C63273A}"/>
              </a:ext>
            </a:extLst>
          </p:cNvPr>
          <p:cNvSpPr/>
          <p:nvPr/>
        </p:nvSpPr>
        <p:spPr>
          <a:xfrm>
            <a:off x="53708" y="5319117"/>
            <a:ext cx="3520592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“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0"/>
              </a:rPr>
              <a:t>The streets of the Web are paved with data that can’t wait to be collected.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”</a:t>
            </a:r>
          </a:p>
          <a:p>
            <a:pPr algn="ctr"/>
            <a:endParaRPr lang="en-US" sz="1000" dirty="0">
              <a:solidFill>
                <a:schemeClr val="tx2"/>
              </a:solidFill>
              <a:latin typeface="Dagny OT" panose="020B0504020201020104" pitchFamily="34" charset="0"/>
              <a:ea typeface="Helvetica Light" charset="0"/>
              <a:cs typeface="Helvetica Light" charset="0"/>
            </a:endParaRPr>
          </a:p>
          <a:p>
            <a:pPr algn="r"/>
            <a:r>
              <a:rPr lang="en-US" sz="1400" dirty="0" err="1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Munzart</a:t>
            </a:r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Rubba</a:t>
            </a:r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, Meissner, </a:t>
            </a:r>
            <a:r>
              <a:rPr lang="en-US" sz="1400" dirty="0" err="1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Nyhuis</a:t>
            </a:r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, Automated Data Collection with R</a:t>
            </a:r>
          </a:p>
          <a:p>
            <a:pPr algn="r"/>
            <a:endParaRPr lang="en-US" sz="200" dirty="0">
              <a:solidFill>
                <a:schemeClr val="tx2"/>
              </a:solidFill>
              <a:latin typeface="Dagny OT" panose="020B0504020201020104" pitchFamily="34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55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3AA1D1-F329-461F-AA90-83EFB3E8A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OBJECTIVE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F52E70-00C2-4E50-9BD9-4B9729BA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We seek data that can: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provide </a:t>
            </a:r>
            <a:r>
              <a:rPr lang="en-CA" b="1" i="0" dirty="0">
                <a:latin typeface="Dagny OT" panose="020B0504020201020104" pitchFamily="34" charset="77"/>
              </a:rPr>
              <a:t>legitimate insight </a:t>
            </a:r>
            <a:r>
              <a:rPr lang="en-CA" i="0" dirty="0">
                <a:latin typeface="Dagny OT" panose="020B0504020201020104" pitchFamily="34" charset="77"/>
              </a:rPr>
              <a:t>into our system of interest;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provide </a:t>
            </a:r>
            <a:r>
              <a:rPr lang="en-CA" b="1" i="0" dirty="0">
                <a:latin typeface="Dagny OT" panose="020B0504020201020104" pitchFamily="34" charset="77"/>
              </a:rPr>
              <a:t>correct</a:t>
            </a:r>
            <a:r>
              <a:rPr lang="en-CA" i="0" dirty="0">
                <a:latin typeface="Dagny OT" panose="020B0504020201020104" pitchFamily="34" charset="77"/>
              </a:rPr>
              <a:t>, </a:t>
            </a:r>
            <a:r>
              <a:rPr lang="en-CA" b="1" i="0" dirty="0">
                <a:latin typeface="Dagny OT" panose="020B0504020201020104" pitchFamily="34" charset="77"/>
              </a:rPr>
              <a:t>accurate</a:t>
            </a:r>
            <a:r>
              <a:rPr lang="en-CA" i="0" dirty="0">
                <a:latin typeface="Dagny OT" panose="020B0504020201020104" pitchFamily="34" charset="77"/>
              </a:rPr>
              <a:t> answers to relevant questions;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b="1" i="0" dirty="0">
                <a:latin typeface="Dagny OT" panose="020B0504020201020104" pitchFamily="34" charset="77"/>
              </a:rPr>
              <a:t>support</a:t>
            </a:r>
            <a:r>
              <a:rPr lang="en-CA" i="0" dirty="0">
                <a:latin typeface="Dagny OT" panose="020B0504020201020104" pitchFamily="34" charset="77"/>
              </a:rPr>
              <a:t> the drawing of </a:t>
            </a:r>
            <a:r>
              <a:rPr lang="en-CA" b="1" i="0" dirty="0">
                <a:latin typeface="Dagny OT" panose="020B0504020201020104" pitchFamily="34" charset="77"/>
              </a:rPr>
              <a:t>valid</a:t>
            </a:r>
            <a:r>
              <a:rPr lang="en-CA" i="0" dirty="0">
                <a:latin typeface="Dagny OT" panose="020B0504020201020104" pitchFamily="34" charset="77"/>
              </a:rPr>
              <a:t> conclusions, with the ability to </a:t>
            </a:r>
            <a:r>
              <a:rPr lang="en-CA" b="1" i="0" dirty="0">
                <a:latin typeface="Dagny OT" panose="020B0504020201020104" pitchFamily="34" charset="77"/>
              </a:rPr>
              <a:t>qualify/quantify </a:t>
            </a:r>
            <a:r>
              <a:rPr lang="en-CA" i="0" dirty="0">
                <a:latin typeface="Dagny OT" panose="020B0504020201020104" pitchFamily="34" charset="77"/>
              </a:rPr>
              <a:t>these conclusions in terms of scope and precision.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This cannot be done without </a:t>
            </a:r>
            <a:r>
              <a:rPr lang="en-CA" sz="2400" b="1" dirty="0">
                <a:latin typeface="Dagny OT" panose="020B0504020201020104" pitchFamily="34" charset="77"/>
              </a:rPr>
              <a:t>study design: </a:t>
            </a:r>
            <a:r>
              <a:rPr lang="en-CA" sz="2400" dirty="0">
                <a:latin typeface="Dagny OT" panose="020B0504020201020104" pitchFamily="34" charset="77"/>
              </a:rPr>
              <a:t>what data should we </a:t>
            </a:r>
            <a:r>
              <a:rPr lang="en-CA" sz="2400" dirty="0" err="1">
                <a:latin typeface="Dagny OT" panose="020B0504020201020104" pitchFamily="34" charset="77"/>
              </a:rPr>
              <a:t>cllect</a:t>
            </a:r>
            <a:r>
              <a:rPr lang="en-CA" sz="2400" dirty="0">
                <a:latin typeface="Dagny OT" panose="020B0504020201020104" pitchFamily="34" charset="77"/>
              </a:rPr>
              <a:t>, and how should we collect it. </a:t>
            </a:r>
          </a:p>
        </p:txBody>
      </p:sp>
    </p:spTree>
    <p:extLst>
      <p:ext uri="{BB962C8B-B14F-4D97-AF65-F5344CB8AC3E}">
        <p14:creationId xmlns:p14="http://schemas.microsoft.com/office/powerpoint/2010/main" val="318019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3D3FA-1596-43C4-A805-4CC4415F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WORLD WIDE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 way we </a:t>
            </a:r>
            <a:r>
              <a:rPr lang="en-CA" sz="2400" b="1" dirty="0">
                <a:latin typeface="Dagny OT" panose="020B0504020201020104" pitchFamily="34" charset="77"/>
              </a:rPr>
              <a:t>share</a:t>
            </a:r>
            <a:r>
              <a:rPr lang="en-CA" sz="2400" dirty="0">
                <a:latin typeface="Dagny OT" panose="020B0504020201020104" pitchFamily="34" charset="77"/>
              </a:rPr>
              <a:t>, </a:t>
            </a:r>
            <a:r>
              <a:rPr lang="en-CA" sz="2400" b="1" dirty="0">
                <a:latin typeface="Dagny OT" panose="020B0504020201020104" pitchFamily="34" charset="77"/>
              </a:rPr>
              <a:t>collect</a:t>
            </a:r>
            <a:r>
              <a:rPr lang="en-CA" sz="2400" dirty="0">
                <a:latin typeface="Dagny OT" panose="020B0504020201020104" pitchFamily="34" charset="77"/>
              </a:rPr>
              <a:t>, and </a:t>
            </a:r>
            <a:r>
              <a:rPr lang="en-CA" sz="2400" b="1" dirty="0">
                <a:latin typeface="Dagny OT" panose="020B0504020201020104" pitchFamily="34" charset="77"/>
              </a:rPr>
              <a:t>publish</a:t>
            </a:r>
            <a:r>
              <a:rPr lang="en-CA" sz="2400" dirty="0">
                <a:latin typeface="Dagny OT" panose="020B0504020201020104" pitchFamily="34" charset="77"/>
              </a:rPr>
              <a:t> data has changed over the past few years due to the ubiquity of the </a:t>
            </a:r>
            <a:r>
              <a:rPr lang="en-CA" sz="2400" i="1" dirty="0">
                <a:latin typeface="Dagny OT" panose="020B0504020201020104" pitchFamily="34" charset="77"/>
              </a:rPr>
              <a:t>World Wide Web </a:t>
            </a:r>
            <a:r>
              <a:rPr lang="en-CA" sz="2400" dirty="0">
                <a:latin typeface="Dagny OT" panose="020B0504020201020104" pitchFamily="34" charset="77"/>
              </a:rPr>
              <a:t>(WWW).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Private businesses</a:t>
            </a:r>
            <a:r>
              <a:rPr lang="en-CA" sz="2400" dirty="0">
                <a:latin typeface="Dagny OT" panose="020B0504020201020104" pitchFamily="34" charset="77"/>
              </a:rPr>
              <a:t>, </a:t>
            </a:r>
            <a:r>
              <a:rPr lang="en-CA" sz="2400" b="1" dirty="0">
                <a:latin typeface="Dagny OT" panose="020B0504020201020104" pitchFamily="34" charset="77"/>
              </a:rPr>
              <a:t>government</a:t>
            </a:r>
            <a:r>
              <a:rPr lang="en-CA" sz="2400" dirty="0">
                <a:latin typeface="Dagny OT" panose="020B0504020201020104" pitchFamily="34" charset="77"/>
              </a:rPr>
              <a:t>, and </a:t>
            </a:r>
            <a:r>
              <a:rPr lang="en-CA" sz="2400" b="1" dirty="0">
                <a:latin typeface="Dagny OT" panose="020B0504020201020104" pitchFamily="34" charset="77"/>
              </a:rPr>
              <a:t>individual users </a:t>
            </a:r>
            <a:r>
              <a:rPr lang="en-CA" sz="2400" dirty="0">
                <a:latin typeface="Dagny OT" panose="020B0504020201020104" pitchFamily="34" charset="77"/>
              </a:rPr>
              <a:t>are posting and sharing all kinds of data and information.  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At every moment, new channels generate vast amounts of data on human behaviour.</a:t>
            </a:r>
          </a:p>
        </p:txBody>
      </p:sp>
    </p:spTree>
    <p:extLst>
      <p:ext uri="{BB962C8B-B14F-4D97-AF65-F5344CB8AC3E}">
        <p14:creationId xmlns:p14="http://schemas.microsoft.com/office/powerpoint/2010/main" val="299476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3D3FA-1596-43C4-A805-4CC4415F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WORLD WIDE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There was a time in the recent past where both scarcity and inaccessibility of data was a problem for researchers and decision-makers. That is </a:t>
            </a:r>
            <a:r>
              <a:rPr lang="en-CA" sz="2400" b="1" dirty="0">
                <a:latin typeface="Dagny OT" panose="020B0504020201020104" pitchFamily="34" charset="77"/>
              </a:rPr>
              <a:t>emphatically</a:t>
            </a:r>
            <a:r>
              <a:rPr lang="en-CA" sz="2400" dirty="0">
                <a:latin typeface="Dagny OT" panose="020B0504020201020104" pitchFamily="34" charset="77"/>
              </a:rPr>
              <a:t> not the case anymore. 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Data abundance carries its own set of problems</a:t>
            </a:r>
            <a:r>
              <a:rPr lang="en-CA" dirty="0">
                <a:latin typeface="Dagny OT" panose="020B0504020201020104" pitchFamily="34" charset="77"/>
              </a:rPr>
              <a:t>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tangled masses of data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traditional data collection methods and classical (small) data analysis techniques may not be sufficient anymore </a:t>
            </a:r>
          </a:p>
        </p:txBody>
      </p:sp>
    </p:spTree>
    <p:extLst>
      <p:ext uri="{BB962C8B-B14F-4D97-AF65-F5344CB8AC3E}">
        <p14:creationId xmlns:p14="http://schemas.microsoft.com/office/powerpoint/2010/main" val="52068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 DATA SCRAPING</a:t>
            </a:r>
            <a:br>
              <a:rPr lang="en-CA" dirty="0"/>
            </a:br>
            <a:r>
              <a:rPr lang="en-CA" b="1" dirty="0"/>
              <a:t>EXAMPLE: NEW PHONE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Let’s say you want to know what people think of a new phone. Standard approach: market research (e.g. telephone survey, reward system, etc.).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Pitfalls: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dirty="0">
                <a:latin typeface="Dagny OT" panose="020B0504020201020104" pitchFamily="34" charset="77"/>
              </a:rPr>
              <a:t>unrepresentative sample</a:t>
            </a:r>
            <a:r>
              <a:rPr lang="en-CA" i="0" dirty="0">
                <a:latin typeface="Dagny OT" panose="020B0504020201020104" pitchFamily="34" charset="77"/>
              </a:rPr>
              <a:t>: the selected sample might not represent the intended population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dirty="0">
                <a:latin typeface="Dagny OT" panose="020B0504020201020104" pitchFamily="34" charset="77"/>
              </a:rPr>
              <a:t>systematic non-response</a:t>
            </a:r>
            <a:r>
              <a:rPr lang="en-CA" i="0" dirty="0">
                <a:latin typeface="Dagny OT" panose="020B0504020201020104" pitchFamily="34" charset="77"/>
              </a:rPr>
              <a:t>: people who don’t like phone surveys might be less (or more) likely to dislike the new phone 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dirty="0">
                <a:latin typeface="Dagny OT" panose="020B0504020201020104" pitchFamily="34" charset="77"/>
              </a:rPr>
              <a:t>coverage error</a:t>
            </a:r>
            <a:r>
              <a:rPr lang="en-CA" i="0" dirty="0">
                <a:latin typeface="Dagny OT" panose="020B0504020201020104" pitchFamily="34" charset="77"/>
              </a:rPr>
              <a:t>: people without a landline can’t be reached, say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dirty="0">
                <a:latin typeface="Dagny OT" panose="020B0504020201020104" pitchFamily="34" charset="77"/>
              </a:rPr>
              <a:t>measurement error</a:t>
            </a:r>
            <a:r>
              <a:rPr lang="en-CA" i="0" dirty="0">
                <a:latin typeface="Dagny OT" panose="020B0504020201020104" pitchFamily="34" charset="77"/>
              </a:rPr>
              <a:t>: are the survey questions providing suitable info for the problem at hand?</a:t>
            </a:r>
          </a:p>
        </p:txBody>
      </p:sp>
    </p:spTree>
    <p:extLst>
      <p:ext uri="{BB962C8B-B14F-4D97-AF65-F5344CB8AC3E}">
        <p14:creationId xmlns:p14="http://schemas.microsoft.com/office/powerpoint/2010/main" val="12873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 DATA SCRAPING</a:t>
            </a:r>
            <a:br>
              <a:rPr lang="en-CA" dirty="0"/>
            </a:br>
            <a:r>
              <a:rPr lang="en-CA" b="1" dirty="0"/>
              <a:t>EXAMPLE: NEW PHONE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These solutions can be </a:t>
            </a:r>
            <a:r>
              <a:rPr lang="en-CA" sz="2400" b="1" dirty="0">
                <a:latin typeface="Dagny OT" panose="020B0504020201020104" pitchFamily="34" charset="77"/>
              </a:rPr>
              <a:t>costly</a:t>
            </a:r>
            <a:r>
              <a:rPr lang="en-CA" sz="2400" dirty="0">
                <a:latin typeface="Dagny OT" panose="020B0504020201020104" pitchFamily="34" charset="77"/>
              </a:rPr>
              <a:t>, </a:t>
            </a:r>
            <a:r>
              <a:rPr lang="en-CA" sz="2400" b="1" dirty="0">
                <a:latin typeface="Dagny OT" panose="020B0504020201020104" pitchFamily="34" charset="77"/>
              </a:rPr>
              <a:t>time-consuming</a:t>
            </a:r>
            <a:r>
              <a:rPr lang="en-CA" sz="2400" dirty="0">
                <a:latin typeface="Dagny OT" panose="020B0504020201020104" pitchFamily="34" charset="77"/>
              </a:rPr>
              <a:t>, </a:t>
            </a:r>
            <a:r>
              <a:rPr lang="en-CA" sz="2400" b="1" dirty="0">
                <a:latin typeface="Dagny OT" panose="020B0504020201020104" pitchFamily="34" charset="77"/>
              </a:rPr>
              <a:t>ineffective</a:t>
            </a:r>
            <a:r>
              <a:rPr lang="en-CA" sz="2400" dirty="0">
                <a:latin typeface="Dagny OT" panose="020B0504020201020104" pitchFamily="34" charset="77"/>
              </a:rPr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Proxies</a:t>
            </a:r>
            <a:r>
              <a:rPr lang="en-CA" sz="2400" dirty="0">
                <a:latin typeface="Dagny OT" panose="020B0504020201020104" pitchFamily="34" charset="77"/>
              </a:rPr>
              <a:t> are indicators that are strongly related to the information of interest, without measuring it directly.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If</a:t>
            </a:r>
            <a:r>
              <a:rPr lang="en-CA" sz="2400" b="1" dirty="0">
                <a:latin typeface="Dagny OT" panose="020B0504020201020104" pitchFamily="34" charset="77"/>
              </a:rPr>
              <a:t> popularity</a:t>
            </a:r>
            <a:r>
              <a:rPr lang="en-CA" sz="2400" dirty="0">
                <a:latin typeface="Dagny OT" panose="020B0504020201020104" pitchFamily="34" charset="77"/>
              </a:rPr>
              <a:t> is defined as large groups of people preferring one product over a competitor, then sales statistics on a commercial website may provide a proxy for popularity.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Rankings on Amazon could provide a more </a:t>
            </a:r>
            <a:r>
              <a:rPr lang="en-CA" sz="2400" b="1" dirty="0">
                <a:latin typeface="Dagny OT" panose="020B0504020201020104" pitchFamily="34" charset="77"/>
              </a:rPr>
              <a:t>comprehensive</a:t>
            </a:r>
            <a:r>
              <a:rPr lang="en-CA" sz="2400" dirty="0">
                <a:latin typeface="Dagny OT" panose="020B0504020201020104" pitchFamily="34" charset="77"/>
              </a:rPr>
              <a:t> view of the phone market than a traditional survey.</a:t>
            </a:r>
          </a:p>
        </p:txBody>
      </p:sp>
    </p:spTree>
    <p:extLst>
      <p:ext uri="{BB962C8B-B14F-4D97-AF65-F5344CB8AC3E}">
        <p14:creationId xmlns:p14="http://schemas.microsoft.com/office/powerpoint/2010/main" val="292988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WEB DATA SCRAPING</a:t>
            </a:r>
            <a:br>
              <a:rPr lang="en-CA" dirty="0"/>
            </a:br>
            <a:r>
              <a:rPr lang="en-CA" b="1" dirty="0"/>
              <a:t>EXAMPLE: NEW PHONE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lnSpc>
                <a:spcPct val="11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Representativeness </a:t>
            </a:r>
            <a:r>
              <a:rPr lang="en-CA" sz="2400" dirty="0">
                <a:latin typeface="Dagny OT" panose="020B0504020201020104" pitchFamily="34" charset="77"/>
              </a:rPr>
              <a:t>of the</a:t>
            </a:r>
            <a:r>
              <a:rPr lang="en-CA" sz="2400" b="1" dirty="0">
                <a:latin typeface="Dagny OT" panose="020B0504020201020104" pitchFamily="34" charset="77"/>
              </a:rPr>
              <a:t> listed products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are all phones listed? 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if not, is it because that website doesn’t sell them? 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is there some other reason?</a:t>
            </a:r>
          </a:p>
          <a:p>
            <a:pPr lvl="0">
              <a:lnSpc>
                <a:spcPct val="110000"/>
              </a:lnSpc>
            </a:pPr>
            <a:endParaRPr lang="en-CA" sz="500" i="1" dirty="0">
              <a:latin typeface="Dagny OT" panose="020B0504020201020104" pitchFamily="34" charset="77"/>
            </a:endParaRPr>
          </a:p>
          <a:p>
            <a:pPr marL="0" lvl="0" indent="0">
              <a:lnSpc>
                <a:spcPct val="11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Representativeness </a:t>
            </a:r>
            <a:r>
              <a:rPr lang="en-CA" sz="2400" dirty="0">
                <a:latin typeface="Dagny OT" panose="020B0504020201020104" pitchFamily="34" charset="77"/>
              </a:rPr>
              <a:t>of the </a:t>
            </a:r>
            <a:r>
              <a:rPr lang="en-CA" sz="2400" b="1" dirty="0">
                <a:latin typeface="Dagny OT" panose="020B0504020201020104" pitchFamily="34" charset="77"/>
              </a:rPr>
              <a:t>customers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are there specific groups buying/not-buying online products?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are there specific groups buying from specific sites?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are there specific groups leaving/not-leaving reviews? </a:t>
            </a:r>
          </a:p>
          <a:p>
            <a:pPr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Truthfulness</a:t>
            </a:r>
            <a:r>
              <a:rPr lang="en-CA" sz="2400" dirty="0">
                <a:latin typeface="Dagny OT" panose="020B0504020201020104" pitchFamily="34" charset="77"/>
              </a:rPr>
              <a:t> of customers and </a:t>
            </a:r>
            <a:r>
              <a:rPr lang="en-CA" sz="2400" b="1" dirty="0">
                <a:latin typeface="Dagny OT" panose="020B0504020201020104" pitchFamily="34" charset="77"/>
              </a:rPr>
              <a:t>reliability</a:t>
            </a:r>
            <a:r>
              <a:rPr lang="en-CA" sz="2400" dirty="0">
                <a:latin typeface="Dagny OT" panose="020B0504020201020104" pitchFamily="34" charset="77"/>
              </a:rPr>
              <a:t> of reviews. </a:t>
            </a:r>
          </a:p>
        </p:txBody>
      </p:sp>
    </p:spTree>
    <p:extLst>
      <p:ext uri="{BB962C8B-B14F-4D97-AF65-F5344CB8AC3E}">
        <p14:creationId xmlns:p14="http://schemas.microsoft.com/office/powerpoint/2010/main" val="2871254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3D3FA-1596-43C4-A805-4CC4415F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AUTOMATED DATA COLLECTION CHECKLIST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7131269" cy="3581400"/>
          </a:xfrm>
        </p:spPr>
        <p:txBody>
          <a:bodyPr numCol="1">
            <a:normAutofit fontScale="47500" lnSpcReduction="20000"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CA" sz="5100" b="1" dirty="0">
                <a:latin typeface="Dagny OT" panose="020B0504020201020104" pitchFamily="34" charset="77"/>
              </a:rPr>
              <a:t>With regards to social scientific data: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sparse financial resources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little time or desire to collect data by hand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want to work with up to date, high-quality data 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document process from data collection to publication for reproducibility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CA" sz="11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CA" sz="5100" b="1" dirty="0">
                <a:latin typeface="Dagny OT" panose="020B0504020201020104" pitchFamily="34" charset="77"/>
              </a:rPr>
              <a:t>Issues with manual collection: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non-reproducible process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prone to errors and cumbersome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subject to heightened risks of “death by boredom”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A730AC8-5694-EE4F-8839-FE50E3DD68C9}"/>
              </a:ext>
            </a:extLst>
          </p:cNvPr>
          <p:cNvSpPr txBox="1">
            <a:spLocks/>
          </p:cNvSpPr>
          <p:nvPr/>
        </p:nvSpPr>
        <p:spPr>
          <a:xfrm>
            <a:off x="8313682" y="2286000"/>
            <a:ext cx="3878318" cy="35814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Franklin Gothic Book" panose="020B0503020102020204" pitchFamily="34" charset="0"/>
              <a:buNone/>
            </a:pPr>
            <a:r>
              <a:rPr lang="en-CA" sz="2400" b="1" dirty="0">
                <a:latin typeface="Dagny OT" panose="020B0504020201020104" pitchFamily="34" charset="77"/>
              </a:rPr>
              <a:t>Advantages: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reliability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reproducibility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time-efficient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higher quality datasets</a:t>
            </a:r>
          </a:p>
        </p:txBody>
      </p:sp>
    </p:spTree>
    <p:extLst>
      <p:ext uri="{BB962C8B-B14F-4D97-AF65-F5344CB8AC3E}">
        <p14:creationId xmlns:p14="http://schemas.microsoft.com/office/powerpoint/2010/main" val="364017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3D3FA-1596-43C4-A805-4CC4415F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AUTOMATED DATA COLLECTION CHECKLIST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305394" cy="3581400"/>
          </a:xfrm>
        </p:spPr>
        <p:txBody>
          <a:bodyPr>
            <a:normAutofit fontScale="55000" lnSpcReduction="20000"/>
          </a:bodyPr>
          <a:lstStyle/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r>
              <a:rPr lang="en-CA" sz="4400" dirty="0">
                <a:latin typeface="Dagny OT" panose="020B0504020201020104" pitchFamily="34" charset="77"/>
              </a:rPr>
              <a:t>Is </a:t>
            </a:r>
            <a:r>
              <a:rPr lang="en-CA" sz="4400" b="1" dirty="0">
                <a:latin typeface="Dagny OT" panose="020B0504020201020104" pitchFamily="34" charset="77"/>
              </a:rPr>
              <a:t>web scraping </a:t>
            </a:r>
            <a:r>
              <a:rPr lang="en-CA" sz="4400" dirty="0">
                <a:latin typeface="Dagny OT" panose="020B0504020201020104" pitchFamily="34" charset="77"/>
              </a:rPr>
              <a:t>really necessary? </a:t>
            </a:r>
            <a:endParaRPr lang="en-CA" sz="4400" dirty="0"/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endParaRPr lang="en-CA" sz="9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r>
              <a:rPr lang="en-CA" sz="4400" b="1" dirty="0">
                <a:latin typeface="Dagny OT" panose="020B0504020201020104" pitchFamily="34" charset="77"/>
              </a:rPr>
              <a:t>Criteria: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do you plan to repeat the task from time to time e.g. to update your database?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do you want others to be able to replicate your data collection process?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do you deal with online sources of data frequently?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is the task non-trivial in terms of scope and complexity?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if the task can be done manually, do you lack the resources to let others do the work?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are you willing to automate the process by means of programming?</a:t>
            </a:r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endParaRPr lang="en-CA" sz="900" dirty="0"/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r>
              <a:rPr lang="en-CA" sz="4400" dirty="0">
                <a:latin typeface="Dagny OT" panose="020B0504020201020104" pitchFamily="34" charset="77"/>
              </a:rPr>
              <a:t>If most answers are “Yes”, then automated collection may be the right choice.</a:t>
            </a:r>
            <a:endParaRPr lang="en-CA" sz="4400" i="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6709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D9959-BA7D-460B-898B-BFD915D02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DATA COLLECTION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16551-78F4-483D-8974-FC97AEF75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769366" cy="3581400"/>
          </a:xfrm>
        </p:spPr>
        <p:txBody>
          <a:bodyPr>
            <a:normAutofit fontScale="25000" lnSpcReduction="20000"/>
          </a:bodyPr>
          <a:lstStyle/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9600" b="1" dirty="0">
                <a:latin typeface="Dagny OT" panose="020B0504020201020104" pitchFamily="34" charset="77"/>
              </a:rPr>
              <a:t>1. Know exactly what kind of information you need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Specific: sales of top 10 shoe brands in 2017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Vague: people’s opinion on shoe brand X</a:t>
            </a:r>
          </a:p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endParaRPr lang="en-CA" b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endParaRPr lang="en-CA" b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9600" b="1" dirty="0">
                <a:latin typeface="Dagny OT" panose="020B0504020201020104" pitchFamily="34" charset="77"/>
              </a:rPr>
              <a:t>2. Find web data sources that could provide direct/indirect information 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Easier for specific facts: shoe store’s webpage provides information about shoes that are currently in demand, such as sandals, boots, etc.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Tweets may contain opinion trends on anything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Commercial platforms can provide information on product satisfaction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7134F2-5538-B942-9888-6EB973116C81}"/>
              </a:ext>
            </a:extLst>
          </p:cNvPr>
          <p:cNvSpPr txBox="1"/>
          <p:nvPr/>
        </p:nvSpPr>
        <p:spPr>
          <a:xfrm>
            <a:off x="7630509" y="0"/>
            <a:ext cx="4561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agny OT" panose="020B0504020201020104" pitchFamily="34" charset="77"/>
              </a:rPr>
              <a:t>GAC example: collecting data at mission from social media to see trends in local opinion.</a:t>
            </a:r>
          </a:p>
        </p:txBody>
      </p:sp>
    </p:spTree>
    <p:extLst>
      <p:ext uri="{BB962C8B-B14F-4D97-AF65-F5344CB8AC3E}">
        <p14:creationId xmlns:p14="http://schemas.microsoft.com/office/powerpoint/2010/main" val="206830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D9959-BA7D-460B-898B-BFD915D02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DATA COLLECTION PROCESS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16551-78F4-483D-8974-FC97AEF75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6000" b="1" dirty="0">
                <a:latin typeface="Dagny OT" panose="020B0504020201020104" pitchFamily="34" charset="77"/>
              </a:rPr>
              <a:t>3. Develop a theory data generation processes for potential 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When was the data generated?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When was it uploaded to the Web?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Who uploaded the data?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Are there any potential areas that are not covered? consistent? accurate?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How often is the data updated?</a:t>
            </a:r>
          </a:p>
        </p:txBody>
      </p:sp>
    </p:spTree>
    <p:extLst>
      <p:ext uri="{BB962C8B-B14F-4D97-AF65-F5344CB8AC3E}">
        <p14:creationId xmlns:p14="http://schemas.microsoft.com/office/powerpoint/2010/main" val="241521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D9959-BA7D-460B-898B-BFD915D02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DATA COLLECTION PROCESS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16551-78F4-483D-8974-FC97AEF75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9600" b="1" dirty="0">
                <a:latin typeface="Dagny OT" panose="020B0504020201020104" pitchFamily="34" charset="77"/>
              </a:rPr>
              <a:t>4. Balance advantages and disadvantages of potential data 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Validate the quality of data used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Are there independent sources that provide similar information?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Can you identify original source of secondary data?</a:t>
            </a:r>
          </a:p>
          <a:p>
            <a:pPr lvl="0">
              <a:lnSpc>
                <a:spcPct val="120000"/>
              </a:lnSpc>
              <a:spcBef>
                <a:spcPts val="0"/>
              </a:spcBef>
            </a:pPr>
            <a:endParaRPr lang="en-CA" sz="2000" b="1" dirty="0">
              <a:latin typeface="Dagny OT" panose="020B0504020201020104" pitchFamily="34" charset="77"/>
            </a:endParaRPr>
          </a:p>
          <a:p>
            <a:pPr lvl="0">
              <a:lnSpc>
                <a:spcPct val="120000"/>
              </a:lnSpc>
              <a:spcBef>
                <a:spcPts val="0"/>
              </a:spcBef>
            </a:pPr>
            <a:endParaRPr lang="en-CA" sz="2000" b="1" dirty="0">
              <a:latin typeface="Dagny OT" panose="020B0504020201020104" pitchFamily="34" charset="77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9600" b="1" dirty="0">
                <a:latin typeface="Dagny OT" panose="020B0504020201020104" pitchFamily="34" charset="77"/>
              </a:rPr>
              <a:t>5. Make a decision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Choose data source that seems most suitable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Document reasons for this decision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Collect data from several sources to validate data sources</a:t>
            </a:r>
          </a:p>
          <a:p>
            <a:endParaRPr lang="en-CA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2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 AND DATA MANAGEMENT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24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DATA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9884979" cy="3581400"/>
          </a:xfrm>
        </p:spPr>
        <p:txBody>
          <a:bodyPr/>
          <a:lstStyle/>
          <a:p>
            <a:pPr marL="0" lvl="0" indent="0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Questions: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what type of data is most suited to answer the questions?  </a:t>
            </a:r>
            <a:endParaRPr lang="en-CA" sz="1000" i="0" dirty="0">
              <a:latin typeface="Dagny OT" panose="020B0504020201020104" pitchFamily="34" charset="7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is the quality of the data sufficiently high to answer the questions?</a:t>
            </a:r>
            <a:endParaRPr lang="en-CA" sz="1000" i="0" dirty="0">
              <a:latin typeface="Dagny OT" panose="020B0504020201020104" pitchFamily="34" charset="7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is the information systematically flawed?</a:t>
            </a:r>
            <a:endParaRPr lang="en-CA" sz="1000" i="0" dirty="0">
              <a:latin typeface="Dagny OT" panose="020B0504020201020104" pitchFamily="34" charset="7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is the data being used because “it’s the best data we have”?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endParaRPr lang="en-CA" sz="500" i="0" dirty="0">
              <a:latin typeface="Dagny OT" panose="020B0504020201020104" pitchFamily="34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Data quality depends on the </a:t>
            </a:r>
            <a:r>
              <a:rPr lang="en-CA" sz="2400" b="1" dirty="0">
                <a:latin typeface="Dagny OT" panose="020B0504020201020104" pitchFamily="34" charset="77"/>
              </a:rPr>
              <a:t>application</a:t>
            </a:r>
            <a:r>
              <a:rPr lang="en-CA" sz="2400" dirty="0">
                <a:latin typeface="Dagny OT" panose="020B0504020201020104" pitchFamily="34" charset="77"/>
              </a:rPr>
              <a:t>.  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 sample of tweets collected on a random day could be used to analyze the use of a hashtags or the gender-specific use of words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not as useful if collected during Game 7 of the Stanley Cup Finals (</a:t>
            </a:r>
            <a:r>
              <a:rPr lang="en-CA" b="1" i="0" dirty="0">
                <a:latin typeface="Dagny OT" panose="020B0504020201020104" pitchFamily="34" charset="77"/>
              </a:rPr>
              <a:t>collection bias</a:t>
            </a:r>
            <a:r>
              <a:rPr lang="en-CA" i="0" dirty="0">
                <a:latin typeface="Dagny OT" panose="020B0504020201020104" pitchFamily="34" charset="77"/>
              </a:rPr>
              <a:t>)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endParaRPr lang="en-CA" i="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6549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WEB SCRAPING DATA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First-hand information: </a:t>
            </a:r>
            <a:r>
              <a:rPr lang="en-CA" sz="2400" dirty="0">
                <a:latin typeface="Dagny OT" panose="020B0504020201020104" pitchFamily="34" charset="77"/>
              </a:rPr>
              <a:t>for example, a tweet, or a news article.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en-CA" sz="500" i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Second-hand data: </a:t>
            </a:r>
            <a:r>
              <a:rPr lang="en-CA" sz="2400" dirty="0">
                <a:latin typeface="Dagny OT" panose="020B0504020201020104" pitchFamily="34" charset="77"/>
              </a:rPr>
              <a:t>data that has been copied from an offline source or scraped from elsewhere.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Sometimes one can’t remember or retrace the source of such data. 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Does it still make sense to use it? It depends.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en-CA" sz="500" i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Any use of secondary data requires </a:t>
            </a:r>
            <a:r>
              <a:rPr lang="en-CA" sz="2400" b="1" dirty="0">
                <a:latin typeface="Dagny OT" panose="020B0504020201020104" pitchFamily="34" charset="77"/>
              </a:rPr>
              <a:t>cross-checking</a:t>
            </a:r>
            <a:r>
              <a:rPr lang="en-CA" sz="2400" dirty="0">
                <a:latin typeface="Dagny OT" panose="020B0504020201020104" pitchFamily="34" charset="77"/>
              </a:rPr>
              <a:t> and </a:t>
            </a:r>
            <a:r>
              <a:rPr lang="en-CA" sz="2400" b="1" dirty="0">
                <a:latin typeface="Dagny OT" panose="020B0504020201020104" pitchFamily="34" charset="77"/>
              </a:rPr>
              <a:t>validation</a:t>
            </a:r>
            <a:r>
              <a:rPr lang="en-CA" sz="2400" dirty="0">
                <a:latin typeface="Dagny OT" panose="020B0504020201020104" pitchFamily="34" charset="7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6445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78C5-7823-4142-A398-590588589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 SCRAPING LEGALITY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B849-48A4-4625-B725-6070D067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What is a spider?</a:t>
            </a:r>
            <a:r>
              <a:rPr lang="en-CA" sz="2400" i="1" dirty="0">
                <a:latin typeface="Dagny OT" panose="020B0504020201020104" pitchFamily="34" charset="77"/>
              </a:rPr>
              <a:t> 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Programs that graze or crawl the web for information rapidly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Jumps from one page to another, grabbing the entire page content</a:t>
            </a:r>
          </a:p>
          <a:p>
            <a:pPr algn="just">
              <a:lnSpc>
                <a:spcPct val="100000"/>
              </a:lnSpc>
            </a:pPr>
            <a:endParaRPr lang="en-CA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Web scraping</a:t>
            </a:r>
            <a:r>
              <a:rPr lang="en-CA" sz="2400" dirty="0">
                <a:latin typeface="Dagny OT" panose="020B0504020201020104" pitchFamily="34" charset="77"/>
              </a:rPr>
              <a:t> requires taking specific information from specific websites (which is the stated goal): how is that </a:t>
            </a:r>
            <a:r>
              <a:rPr lang="en-CA" sz="2400" b="1" dirty="0">
                <a:latin typeface="Dagny OT" panose="020B0504020201020104" pitchFamily="34" charset="77"/>
              </a:rPr>
              <a:t>different </a:t>
            </a:r>
            <a:r>
              <a:rPr lang="en-CA" sz="2400" dirty="0">
                <a:latin typeface="Dagny OT" panose="020B0504020201020104" pitchFamily="34" charset="77"/>
              </a:rPr>
              <a:t>from a spider?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“Scraping inherently involves </a:t>
            </a:r>
            <a:r>
              <a:rPr lang="en-CA" sz="2400" b="1" dirty="0">
                <a:latin typeface="Dagny OT" panose="020B0504020201020104" pitchFamily="34" charset="77"/>
              </a:rPr>
              <a:t>copying</a:t>
            </a:r>
            <a:r>
              <a:rPr lang="en-CA" sz="2400" dirty="0">
                <a:latin typeface="Dagny OT" panose="020B0504020201020104" pitchFamily="34" charset="77"/>
              </a:rPr>
              <a:t>, and therefore one of the most obvious claims against scrapers is copyright infringement.”</a:t>
            </a:r>
          </a:p>
        </p:txBody>
      </p:sp>
    </p:spTree>
    <p:extLst>
      <p:ext uri="{BB962C8B-B14F-4D97-AF65-F5344CB8AC3E}">
        <p14:creationId xmlns:p14="http://schemas.microsoft.com/office/powerpoint/2010/main" val="310348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78C5-7823-4142-A398-590588589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 SCRAPING LEGALITY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B849-48A4-4625-B725-6070D067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Crawling another company’s information to process and resell it is a common complaint.</a:t>
            </a:r>
            <a:endParaRPr lang="en-CA" sz="2400" i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CA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Ethical Guidelines: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work as transparently as possible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document data sources at all time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give credit to those who originally collected and published the data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if the data is collected by another agency, get permission to reproduce it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don’t do anything illegal</a:t>
            </a:r>
          </a:p>
        </p:txBody>
      </p:sp>
    </p:spTree>
    <p:extLst>
      <p:ext uri="{BB962C8B-B14F-4D97-AF65-F5344CB8AC3E}">
        <p14:creationId xmlns:p14="http://schemas.microsoft.com/office/powerpoint/2010/main" val="242744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And </a:t>
            </a:r>
            <a:br>
              <a:rPr lang="en-US" dirty="0"/>
            </a:br>
            <a:r>
              <a:rPr lang="en-US"/>
              <a:t>Knowledge Modeling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 AND DATA MANAGEMENT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8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 b="1" dirty="0"/>
              <a:t>CONTEXTUAL METADATA</a:t>
            </a: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Something is lost when we move from conceptual models to either a data or a knowledge model.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One way of keeping the context is to provide rich </a:t>
            </a:r>
            <a:r>
              <a:rPr lang="en-US" sz="2400" b="1" dirty="0">
                <a:latin typeface="Dagny OT" panose="020B0504020201020104" pitchFamily="34" charset="77"/>
              </a:rPr>
              <a:t>metadata</a:t>
            </a:r>
            <a:r>
              <a:rPr lang="en-US" sz="2400" dirty="0">
                <a:latin typeface="Dagny OT" panose="020B0504020201020104" pitchFamily="34" charset="77"/>
              </a:rPr>
              <a:t> – data </a:t>
            </a:r>
            <a:r>
              <a:rPr lang="en-US" sz="2400" b="1" dirty="0">
                <a:latin typeface="Dagny OT" panose="020B0504020201020104" pitchFamily="34" charset="77"/>
              </a:rPr>
              <a:t>about</a:t>
            </a:r>
            <a:r>
              <a:rPr lang="en-US" sz="2400" dirty="0">
                <a:latin typeface="Dagny OT" panose="020B0504020201020104" pitchFamily="34" charset="77"/>
              </a:rPr>
              <a:t> the data.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Metadata is crucial when it comes to carrying out strategies for working across datasets.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Ontologies can also play a role here.</a:t>
            </a:r>
          </a:p>
        </p:txBody>
      </p:sp>
    </p:spTree>
    <p:extLst>
      <p:ext uri="{BB962C8B-B14F-4D97-AF65-F5344CB8AC3E}">
        <p14:creationId xmlns:p14="http://schemas.microsoft.com/office/powerpoint/2010/main" val="2002662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STRUCTURED/UNSTRUCTURED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6385034" cy="358140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A major motivator for new developments in database types and other data storing strategies is the increasing availability of </a:t>
            </a:r>
            <a:r>
              <a:rPr lang="en-US" sz="2400" b="1" dirty="0">
                <a:latin typeface="Dagny OT" panose="020B0504020201020104" pitchFamily="34" charset="77"/>
              </a:rPr>
              <a:t>unstructured</a:t>
            </a:r>
            <a:r>
              <a:rPr lang="en-US" sz="2400" dirty="0">
                <a:latin typeface="Dagny OT" panose="020B0504020201020104" pitchFamily="34" charset="77"/>
              </a:rPr>
              <a:t> data and '</a:t>
            </a:r>
            <a:r>
              <a:rPr lang="en-US" sz="2400" b="1" dirty="0">
                <a:latin typeface="Dagny OT" panose="020B0504020201020104" pitchFamily="34" charset="77"/>
              </a:rPr>
              <a:t>blob</a:t>
            </a:r>
            <a:r>
              <a:rPr lang="en-US" sz="2400" dirty="0">
                <a:latin typeface="Dagny OT" panose="020B0504020201020104" pitchFamily="34" charset="77"/>
              </a:rPr>
              <a:t>' data: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structured data</a:t>
            </a:r>
            <a:r>
              <a:rPr lang="en-US" i="0" dirty="0">
                <a:latin typeface="Dagny OT" panose="020B0504020201020104" pitchFamily="34" charset="77"/>
              </a:rPr>
              <a:t>: labeled, organized, discrete structure is constrained and pre-defined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unstructured data</a:t>
            </a:r>
            <a:r>
              <a:rPr lang="en-US" i="0" dirty="0">
                <a:latin typeface="Dagny OT" panose="020B0504020201020104" pitchFamily="34" charset="77"/>
              </a:rPr>
              <a:t>: not organized, no specific pre-defined structure data model (text)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blob data</a:t>
            </a:r>
            <a:r>
              <a:rPr lang="en-US" i="0" dirty="0">
                <a:latin typeface="Dagny OT" panose="020B0504020201020104" pitchFamily="34" charset="77"/>
              </a:rPr>
              <a:t>: </a:t>
            </a:r>
            <a:r>
              <a:rPr lang="en-US" b="1" i="0" dirty="0">
                <a:latin typeface="Dagny OT" panose="020B0504020201020104" pitchFamily="34" charset="77"/>
              </a:rPr>
              <a:t>B</a:t>
            </a:r>
            <a:r>
              <a:rPr lang="en-US" i="0" dirty="0">
                <a:latin typeface="Dagny OT" panose="020B0504020201020104" pitchFamily="34" charset="77"/>
              </a:rPr>
              <a:t>inary </a:t>
            </a:r>
            <a:r>
              <a:rPr lang="en-US" b="1" i="0" dirty="0">
                <a:latin typeface="Dagny OT" panose="020B0504020201020104" pitchFamily="34" charset="77"/>
              </a:rPr>
              <a:t>L</a:t>
            </a:r>
            <a:r>
              <a:rPr lang="en-US" i="0" dirty="0">
                <a:latin typeface="Dagny OT" panose="020B0504020201020104" pitchFamily="34" charset="77"/>
              </a:rPr>
              <a:t>arge </a:t>
            </a:r>
            <a:r>
              <a:rPr lang="en-US" b="1" i="0" dirty="0">
                <a:latin typeface="Dagny OT" panose="020B0504020201020104" pitchFamily="34" charset="77"/>
              </a:rPr>
              <a:t>Ob</a:t>
            </a:r>
            <a:r>
              <a:rPr lang="en-US" i="0" dirty="0">
                <a:latin typeface="Dagny OT" panose="020B0504020201020104" pitchFamily="34" charset="77"/>
              </a:rPr>
              <a:t>ject (BLOb) – images, audio, multi-media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1451" y="2307615"/>
            <a:ext cx="3756583" cy="375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RELATIONAL DATABASES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371598" y="2285999"/>
            <a:ext cx="6500649" cy="3581401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is stored in a series of </a:t>
            </a:r>
            <a:r>
              <a:rPr lang="en-US" sz="2400" b="1" dirty="0">
                <a:latin typeface="Dagny OT" panose="020B0504020201020104" pitchFamily="34" charset="77"/>
              </a:rPr>
              <a:t>tables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Broadly speaking, each table represents an object and some properties related to this object.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Special columns in the tables </a:t>
            </a:r>
            <a:r>
              <a:rPr lang="en-US" sz="2400" b="1" dirty="0">
                <a:latin typeface="Dagny OT" panose="020B0504020201020104" pitchFamily="34" charset="77"/>
              </a:rPr>
              <a:t>connect</a:t>
            </a:r>
            <a:r>
              <a:rPr lang="en-US" sz="2400" dirty="0">
                <a:latin typeface="Dagny OT" panose="020B0504020201020104" pitchFamily="34" charset="77"/>
              </a:rPr>
              <a:t> object instances across tables (allowing for merges).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 traditional approach to data storage.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089412" y="2343390"/>
            <a:ext cx="3419876" cy="397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2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STORES AND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716814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Relational Database</a:t>
            </a:r>
            <a:r>
              <a:rPr lang="en-US" sz="2400" dirty="0">
                <a:latin typeface="Dagny OT" panose="020B0504020201020104" pitchFamily="34" charset="77"/>
              </a:rPr>
              <a:t>: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widely supported, well understood, works well for many types of systems and use cases, difficult to change once implemented, doesn't deal with relationships well</a:t>
            </a:r>
            <a:endParaRPr lang="en-US" sz="500" b="1" i="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Key-Value Stores</a:t>
            </a:r>
            <a:r>
              <a:rPr lang="en-US" sz="2400" dirty="0">
                <a:latin typeface="Dagny OT" panose="020B0504020201020104" pitchFamily="34" charset="77"/>
              </a:rPr>
              <a:t>: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can take any sort of data, no need to know much about its structure in advance, missing values don’t take up space, can get messy, difficult to find specific data</a:t>
            </a:r>
            <a:endParaRPr lang="en-US" sz="500" b="1" i="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Graph Databases</a:t>
            </a:r>
            <a:r>
              <a:rPr lang="en-US" sz="2400" dirty="0">
                <a:latin typeface="Dagny OT" panose="020B0504020201020104" pitchFamily="34" charset="77"/>
              </a:rPr>
              <a:t>: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fast and intuitive for heavily relation-based data, might be the only option in this case as traditional databases may slow to a crawl, probably overkill in other cases, not yet widely supported</a:t>
            </a:r>
          </a:p>
        </p:txBody>
      </p:sp>
    </p:spTree>
    <p:extLst>
      <p:ext uri="{BB962C8B-B14F-4D97-AF65-F5344CB8AC3E}">
        <p14:creationId xmlns:p14="http://schemas.microsoft.com/office/powerpoint/2010/main" val="203626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FLAT FILES AND SPREADSHEETS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4913586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What about keeping data in a single giant table (spreadsheet)?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Or multiple spreadsheets?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How bad can it be?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Wayne Eckerson coined the term ‘spreadmart’ to describe a situation with many (</a:t>
            </a:r>
            <a:r>
              <a:rPr lang="en-US" sz="2400" i="1" dirty="0">
                <a:latin typeface="Dagny OT" panose="020B0504020201020104" pitchFamily="34" charset="77"/>
              </a:rPr>
              <a:t>ad hoc</a:t>
            </a:r>
            <a:r>
              <a:rPr lang="en-US" sz="2400" dirty="0">
                <a:latin typeface="Dagny OT" panose="020B0504020201020104" pitchFamily="34" charset="77"/>
              </a:rPr>
              <a:t>) spreadsheets as a data strategy</a:t>
            </a:r>
            <a:r>
              <a:rPr lang="en-US" dirty="0">
                <a:latin typeface="Dagny OT" panose="020B0504020201020104" pitchFamily="34" charset="77"/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5186" y="1588666"/>
            <a:ext cx="4388439" cy="3247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3744" y="2508833"/>
            <a:ext cx="4388439" cy="3247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302" y="3429000"/>
            <a:ext cx="4388439" cy="324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28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C102D8-D298-4410-AE79-9EA723521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>
            <a:normAutofit/>
          </a:bodyPr>
          <a:lstStyle/>
          <a:p>
            <a:r>
              <a:rPr lang="en-US" b="1" dirty="0"/>
              <a:t>FUNDAMENTAL QUESTIONS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8166" y="2754084"/>
            <a:ext cx="4967188" cy="347254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Why</a:t>
            </a:r>
            <a:r>
              <a:rPr lang="en-US" sz="2400" dirty="0">
                <a:latin typeface="Dagny OT" panose="020B0504020201020104" pitchFamily="34" charset="77"/>
              </a:rPr>
              <a:t> do we collect data? What can we </a:t>
            </a:r>
            <a:r>
              <a:rPr lang="en-US" sz="2400" b="1" dirty="0">
                <a:latin typeface="Dagny OT" panose="020B0504020201020104" pitchFamily="34" charset="77"/>
              </a:rPr>
              <a:t>do</a:t>
            </a:r>
            <a:r>
              <a:rPr lang="en-US" sz="2400" dirty="0">
                <a:latin typeface="Dagny OT" panose="020B0504020201020104" pitchFamily="34" charset="77"/>
              </a:rPr>
              <a:t> with data?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Where does data come from?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What does ‘a </a:t>
            </a:r>
            <a:r>
              <a:rPr lang="en-US" sz="2400" b="1" dirty="0">
                <a:latin typeface="Dagny OT" panose="020B0504020201020104" pitchFamily="34" charset="77"/>
              </a:rPr>
              <a:t>collection</a:t>
            </a:r>
            <a:r>
              <a:rPr lang="en-US" sz="2400" dirty="0">
                <a:latin typeface="Dagny OT" panose="020B0504020201020104" pitchFamily="34" charset="77"/>
              </a:rPr>
              <a:t>’ of data look like? How could it be described?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Do we need to distinguish between data, information, knowledge?</a:t>
            </a:r>
          </a:p>
          <a:p>
            <a:pPr algn="just">
              <a:lnSpc>
                <a:spcPct val="100000"/>
              </a:lnSpc>
            </a:pPr>
            <a:endParaRPr lang="en-US" sz="1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71251E-2FA0-480E-B56E-393872797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D05FC1-FBA1-DA4B-A814-35D4443B2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6167683" y="1367195"/>
            <a:ext cx="5384074" cy="413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3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FLAT FILES AND SPREADSHEETS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Pros: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very efficient if collecting data only once, about one particular type of object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some types of analysis require all the data in one place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easy to read into analysis software and do operations over the entire dataset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Cons:</a:t>
            </a:r>
            <a:r>
              <a:rPr lang="en-US" sz="2400" dirty="0">
                <a:latin typeface="Dagny OT" panose="020B0504020201020104" pitchFamily="34" charset="77"/>
              </a:rPr>
              <a:t>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very hard to manage data integrity if continually collecting data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not ideal for system data involving multiples types of objects and relationships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can be very difficult to carry out data querying operations</a:t>
            </a:r>
          </a:p>
        </p:txBody>
      </p:sp>
    </p:spTree>
    <p:extLst>
      <p:ext uri="{BB962C8B-B14F-4D97-AF65-F5344CB8AC3E}">
        <p14:creationId xmlns:p14="http://schemas.microsoft.com/office/powerpoint/2010/main" val="358836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DATABASE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Once data has been collected, it must also be </a:t>
            </a:r>
            <a:r>
              <a:rPr lang="en-US" sz="2400" b="1" dirty="0">
                <a:latin typeface="Dagny OT" panose="020B0504020201020104" pitchFamily="34" charset="77"/>
              </a:rPr>
              <a:t>managed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Fundamentally, this means that the database must be maintained, so that the data is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accurate,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precise,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consistent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complete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Don’t let your data lake turn into a data swamp!</a:t>
            </a:r>
          </a:p>
        </p:txBody>
      </p:sp>
    </p:spTree>
    <p:extLst>
      <p:ext uri="{BB962C8B-B14F-4D97-AF65-F5344CB8AC3E}">
        <p14:creationId xmlns:p14="http://schemas.microsoft.com/office/powerpoint/2010/main" val="23791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MOTIVATIONS FOR DATA COLLECTION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6185338" cy="35814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Three functions, historically: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record keeping (people/societal management)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science – new general knowledge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intelligence – business, military? police? social? domestic? personal?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endParaRPr lang="en-US" sz="500" i="0" dirty="0">
              <a:latin typeface="Dagny OT" panose="020B0504020201020104" pitchFamily="34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Each of these three functions have traditionally used different </a:t>
            </a:r>
            <a:r>
              <a:rPr lang="en-US" sz="2400" b="1" dirty="0">
                <a:latin typeface="Dagny OT" panose="020B0504020201020104" pitchFamily="34" charset="77"/>
              </a:rPr>
              <a:t>sources</a:t>
            </a:r>
            <a:r>
              <a:rPr lang="en-US" sz="2400" dirty="0">
                <a:latin typeface="Dagny OT" panose="020B0504020201020104" pitchFamily="34" charset="77"/>
              </a:rPr>
              <a:t> of information.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they have collected </a:t>
            </a:r>
            <a:r>
              <a:rPr lang="en-US" b="1" i="0" dirty="0">
                <a:latin typeface="Dagny OT" panose="020B0504020201020104" pitchFamily="34" charset="77"/>
              </a:rPr>
              <a:t>different types of data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they also have </a:t>
            </a:r>
            <a:r>
              <a:rPr lang="en-US" b="1" i="0" dirty="0">
                <a:latin typeface="Dagny OT" panose="020B0504020201020104" pitchFamily="34" charset="77"/>
              </a:rPr>
              <a:t>different data cultures </a:t>
            </a:r>
            <a:r>
              <a:rPr lang="en-US" i="0" dirty="0">
                <a:latin typeface="Dagny OT" panose="020B0504020201020104" pitchFamily="34" charset="77"/>
              </a:rPr>
              <a:t>and </a:t>
            </a:r>
            <a:r>
              <a:rPr lang="en-US" b="1" i="0" dirty="0">
                <a:latin typeface="Dagny OT" panose="020B0504020201020104" pitchFamily="34" charset="77"/>
              </a:rPr>
              <a:t>terminologies</a:t>
            </a:r>
            <a:endParaRPr lang="en-US" i="0" dirty="0">
              <a:latin typeface="Dagny OT" panose="020B0504020201020104" pitchFamily="34" charset="77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2690" y="2433144"/>
            <a:ext cx="4414218" cy="358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61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CULTURES AND TERMS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207882" y="2160561"/>
            <a:ext cx="3037333" cy="2927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Science/Statistics: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experimental data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trials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participants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variables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correlation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276216" y="2160561"/>
            <a:ext cx="3411288" cy="2927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indent="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b="1">
                <a:solidFill>
                  <a:schemeClr val="tx2"/>
                </a:solidFill>
                <a:latin typeface="Dagny OT" panose="020B0504020201020104" pitchFamily="34" charset="77"/>
              </a:defRPr>
            </a:lvl1pPr>
            <a:lvl2pPr marL="630000" indent="-306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>
                <a:solidFill>
                  <a:schemeClr val="tx2"/>
                </a:solidFill>
                <a:latin typeface="Dagny OT" panose="020B0504020201020104" pitchFamily="34" charset="77"/>
              </a:defRPr>
            </a:lvl2pPr>
            <a:lvl3pPr marL="900000" indent="-270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>
                <a:solidFill>
                  <a:schemeClr val="tx2"/>
                </a:solidFill>
                <a:latin typeface="Dagny OT" panose="020B0504020201020104" pitchFamily="34" charset="77"/>
              </a:defRPr>
            </a:lvl3pPr>
            <a:lvl4pPr marL="1242000" indent="-234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  <a:latin typeface="Dagny OT" panose="020B0504020201020104" pitchFamily="34" charset="77"/>
              </a:defRPr>
            </a:lvl4pPr>
            <a:lvl5pPr marL="1602000" indent="-234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5pPr>
            <a:lvl6pPr marL="1900000" indent="-2286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6pPr>
            <a:lvl7pPr marL="2200000" indent="-2286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7pPr>
            <a:lvl8pPr marL="2500000" indent="-2286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8pPr>
            <a:lvl9pPr marL="2800000" indent="-2286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Record Management: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information architecture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file plan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information resource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field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form and subject</a:t>
            </a:r>
            <a:endParaRPr lang="en-US" sz="200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5090153" y="1964562"/>
            <a:ext cx="0" cy="36655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214213" y="1973214"/>
            <a:ext cx="0" cy="36655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Left-Right Arrow 5"/>
          <p:cNvSpPr/>
          <p:nvPr/>
        </p:nvSpPr>
        <p:spPr>
          <a:xfrm>
            <a:off x="854451" y="5084623"/>
            <a:ext cx="11029616" cy="482989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Dagny OT" panose="020B0504020201020104" pitchFamily="34" charset="77"/>
              </a:rPr>
              <a:t>Data Science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58697" y="5520849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Dagny OT"/>
                <a:cs typeface="Dagny OT"/>
              </a:rPr>
              <a:t>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25499" y="5520849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Dagny OT"/>
                <a:cs typeface="Dagny OT"/>
              </a:rPr>
              <a:t>Knowledge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235277" y="5520849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Dagny OT"/>
                <a:cs typeface="Dagny OT"/>
              </a:rPr>
              <a:t>Information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75062AA-E721-594C-90FE-F1DDE82E4714}"/>
              </a:ext>
            </a:extLst>
          </p:cNvPr>
          <p:cNvSpPr txBox="1">
            <a:spLocks/>
          </p:cNvSpPr>
          <p:nvPr/>
        </p:nvSpPr>
        <p:spPr>
          <a:xfrm>
            <a:off x="1114775" y="2160561"/>
            <a:ext cx="3772528" cy="2927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Business Intelligence: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data warehouse + data mart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data 'dimension’ (= data set)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hierarchical data (slices)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data element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dimension table + fact table</a:t>
            </a:r>
          </a:p>
        </p:txBody>
      </p:sp>
    </p:spTree>
    <p:extLst>
      <p:ext uri="{BB962C8B-B14F-4D97-AF65-F5344CB8AC3E}">
        <p14:creationId xmlns:p14="http://schemas.microsoft.com/office/powerpoint/2010/main" val="131503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COMPUTERS AND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6069724" cy="358140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Computer/information science has its own theoretical, </a:t>
            </a:r>
            <a:r>
              <a:rPr lang="en-US" sz="2400" b="1" dirty="0">
                <a:latin typeface="Dagny OT" panose="020B0504020201020104" pitchFamily="34" charset="77"/>
              </a:rPr>
              <a:t>fundamental</a:t>
            </a:r>
            <a:r>
              <a:rPr lang="en-US" sz="2400" dirty="0">
                <a:latin typeface="Dagny OT" panose="020B0504020201020104" pitchFamily="34" charset="77"/>
              </a:rPr>
              <a:t> viewpoint about data, and information.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Data becomes digital: </a:t>
            </a:r>
            <a:r>
              <a:rPr lang="en-US" sz="2400" dirty="0">
                <a:latin typeface="Dagny OT" panose="020B0504020201020104" pitchFamily="34" charset="77"/>
              </a:rPr>
              <a:t>computers operate over data in a fundamental sense – 1’s, 0’s representing numbers, letters, etc.</a:t>
            </a:r>
            <a:endParaRPr lang="en-US" sz="24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Pragmatically, data is now stored on computers, and is accessible through world-wide computer networks.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601781" y="2480004"/>
            <a:ext cx="5562667" cy="338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13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IS REAL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EB6CCD-EF57-FE4B-A3AA-212E1DEF1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40718" y="2274176"/>
            <a:ext cx="3478924" cy="3581401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is a representation, but data is still </a:t>
            </a:r>
            <a:r>
              <a:rPr lang="en-US" sz="2400" b="1" dirty="0">
                <a:latin typeface="Dagny OT" panose="020B0504020201020104" pitchFamily="34" charset="77"/>
              </a:rPr>
              <a:t>physical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It has physical properties, it requires physical space &amp; energy to work with it.</a:t>
            </a:r>
          </a:p>
          <a:p>
            <a:pPr algn="just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11" y="2285999"/>
            <a:ext cx="6254044" cy="416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55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Slidehelper - 138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CC444B"/>
      </a:accent1>
      <a:accent2>
        <a:srgbClr val="DA5552"/>
      </a:accent2>
      <a:accent3>
        <a:srgbClr val="DF7373"/>
      </a:accent3>
      <a:accent4>
        <a:srgbClr val="E39695"/>
      </a:accent4>
      <a:accent5>
        <a:srgbClr val="E4B1AB"/>
      </a:accent5>
      <a:accent6>
        <a:srgbClr val="EFECCA"/>
      </a:accent6>
      <a:hlink>
        <a:srgbClr val="CC444B"/>
      </a:hlink>
      <a:folHlink>
        <a:srgbClr val="DA555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Office Theme">
  <a:themeElements>
    <a:clrScheme name="CFSIcolours 3">
      <a:dk1>
        <a:srgbClr val="23183D"/>
      </a:dk1>
      <a:lt1>
        <a:srgbClr val="FFFFFF"/>
      </a:lt1>
      <a:dk2>
        <a:srgbClr val="385494"/>
      </a:dk2>
      <a:lt2>
        <a:srgbClr val="FFFEFE"/>
      </a:lt2>
      <a:accent1>
        <a:srgbClr val="D41E48"/>
      </a:accent1>
      <a:accent2>
        <a:srgbClr val="E9A12D"/>
      </a:accent2>
      <a:accent3>
        <a:srgbClr val="23183D"/>
      </a:accent3>
      <a:accent4>
        <a:srgbClr val="43B6AE"/>
      </a:accent4>
      <a:accent5>
        <a:srgbClr val="385494"/>
      </a:accent5>
      <a:accent6>
        <a:srgbClr val="70AD47"/>
      </a:accent6>
      <a:hlink>
        <a:srgbClr val="B4B4B3"/>
      </a:hlink>
      <a:folHlink>
        <a:srgbClr val="A1BAC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320AD1FA7AF49AD3F65A6C6282314" ma:contentTypeVersion="9" ma:contentTypeDescription="Create a new document." ma:contentTypeScope="" ma:versionID="d564e53e0f98fd87682b9204c4437c4d">
  <xsd:schema xmlns:xsd="http://www.w3.org/2001/XMLSchema" xmlns:xs="http://www.w3.org/2001/XMLSchema" xmlns:p="http://schemas.microsoft.com/office/2006/metadata/properties" xmlns:ns2="48e51f69-d585-4695-9488-9f1e0dda2451" targetNamespace="http://schemas.microsoft.com/office/2006/metadata/properties" ma:root="true" ma:fieldsID="7b1e15d5253e333c18bd82bee1244dc0" ns2:_="">
    <xsd:import namespace="48e51f69-d585-4695-9488-9f1e0dda24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51f69-d585-4695-9488-9f1e0dda24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9371250-3F0A-4DD7-960E-8A2D865DFF0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655BCA-DF7F-418D-8229-4428A176AF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e51f69-d585-4695-9488-9f1e0dda24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2EDC264-CFF2-4234-A17E-9BCF5601879B}">
  <ds:schemaRefs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48e51f69-d585-4695-9488-9f1e0dda2451"/>
    <ds:schemaRef ds:uri="http://purl.org/dc/terms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{BB9CB5F5-5485-4A4B-810B-B4E3C4F9CD46}tf10001072</Template>
  <TotalTime>16025</TotalTime>
  <Words>3429</Words>
  <Application>Microsoft Macintosh PowerPoint</Application>
  <PresentationFormat>Widescreen</PresentationFormat>
  <Paragraphs>416</Paragraphs>
  <Slides>51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51</vt:i4>
      </vt:variant>
    </vt:vector>
  </HeadingPairs>
  <TitlesOfParts>
    <vt:vector size="61" baseType="lpstr">
      <vt:lpstr>Arial</vt:lpstr>
      <vt:lpstr>Avenir Next</vt:lpstr>
      <vt:lpstr>Calibri</vt:lpstr>
      <vt:lpstr>Cambria Math</vt:lpstr>
      <vt:lpstr>Dagny OT</vt:lpstr>
      <vt:lpstr>Franklin Gothic Book</vt:lpstr>
      <vt:lpstr>Wingdings</vt:lpstr>
      <vt:lpstr>Wingdings 2</vt:lpstr>
      <vt:lpstr>Crop</vt:lpstr>
      <vt:lpstr>Office Theme</vt:lpstr>
      <vt:lpstr>Introduction to Data Analysis</vt:lpstr>
      <vt:lpstr>DATA COLLECTION &amp; DATA MANAGEMENT</vt:lpstr>
      <vt:lpstr>OBJECTIVE</vt:lpstr>
      <vt:lpstr>Data Sources</vt:lpstr>
      <vt:lpstr>FUNDAMENTAL QUESTIONS</vt:lpstr>
      <vt:lpstr>MOTIVATIONS FOR DATA COLLECTION</vt:lpstr>
      <vt:lpstr>DATA CULTURES AND TERMS</vt:lpstr>
      <vt:lpstr>COMPUTERS AND DATA</vt:lpstr>
      <vt:lpstr>DATA IS REAL</vt:lpstr>
      <vt:lpstr>DATA DECAYS</vt:lpstr>
      <vt:lpstr>SAMPLING THEORY  AND STUDY DESIGN</vt:lpstr>
      <vt:lpstr>PowerPoint Presentation</vt:lpstr>
      <vt:lpstr>NPS AND PATTERN FISHING</vt:lpstr>
      <vt:lpstr>STUDIES, SURVEYS,  AND SAMPLING MODELS</vt:lpstr>
      <vt:lpstr>DECIDING FACTORS</vt:lpstr>
      <vt:lpstr>PowerPoint Presentation</vt:lpstr>
      <vt:lpstr>STUDY/SURVEY STEPS</vt:lpstr>
      <vt:lpstr>SURVEY FRAMES</vt:lpstr>
      <vt:lpstr>SURVEY ERROR</vt:lpstr>
      <vt:lpstr>NON-SAMPLING ERROR</vt:lpstr>
      <vt:lpstr>NON-PROBABILISTIC SAMPLING</vt:lpstr>
      <vt:lpstr>NPS METHODS</vt:lpstr>
      <vt:lpstr>PROBABILISTIC SAMPLING</vt:lpstr>
      <vt:lpstr>SAMPLING DESIGNS</vt:lpstr>
      <vt:lpstr>PROBABILISTIC SAMPLING DESIGNS</vt:lpstr>
      <vt:lpstr>SIMPLE RANDOM SAMPLING (SRS)</vt:lpstr>
      <vt:lpstr>STRATIFIED RANDOM SAMPLING (StS)</vt:lpstr>
      <vt:lpstr>OTHER SAMPLING DESIGNS</vt:lpstr>
      <vt:lpstr>WEB SCRAPING &amp; AUTOMATED DATA COLLECTION</vt:lpstr>
      <vt:lpstr>WORLD WIDE WEB</vt:lpstr>
      <vt:lpstr>WORLD WIDE WEB</vt:lpstr>
      <vt:lpstr>WEB DATA SCRAPING EXAMPLE: NEW PHONE</vt:lpstr>
      <vt:lpstr>WEB DATA SCRAPING EXAMPLE: NEW PHONE</vt:lpstr>
      <vt:lpstr>WEB DATA SCRAPING EXAMPLE: NEW PHONE</vt:lpstr>
      <vt:lpstr>AUTOMATED DATA COLLECTION CHECKLIST</vt:lpstr>
      <vt:lpstr>AUTOMATED DATA COLLECTION CHECKLIST</vt:lpstr>
      <vt:lpstr>DATA COLLECTION PROCESS</vt:lpstr>
      <vt:lpstr>DATA COLLECTION PROCESS</vt:lpstr>
      <vt:lpstr>DATA COLLECTION PROCESS</vt:lpstr>
      <vt:lpstr>DATA QUALITY</vt:lpstr>
      <vt:lpstr>WEB SCRAPING DATA QUALITY</vt:lpstr>
      <vt:lpstr>WEB SCRAPING LEGALITY</vt:lpstr>
      <vt:lpstr>WEB SCRAPING LEGALITY</vt:lpstr>
      <vt:lpstr>Data And  Knowledge Modeling</vt:lpstr>
      <vt:lpstr>CONTEXTUAL METADATA</vt:lpstr>
      <vt:lpstr>STRUCTURED/UNSTRUCTURED DATA</vt:lpstr>
      <vt:lpstr>RELATIONAL DATABASES</vt:lpstr>
      <vt:lpstr>STORES AND DATABASES</vt:lpstr>
      <vt:lpstr>FLAT FILES AND SPREADSHEETS</vt:lpstr>
      <vt:lpstr>FLAT FILES AND SPREADSHEETS</vt:lpstr>
      <vt:lpstr>DATABASE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EXPLORATION AND DATA VISUALIZATION</dc:title>
  <dc:creator>Patrick Boily</dc:creator>
  <cp:lastModifiedBy>Patrick Boily</cp:lastModifiedBy>
  <cp:revision>299</cp:revision>
  <dcterms:created xsi:type="dcterms:W3CDTF">2020-08-02T19:49:53Z</dcterms:created>
  <dcterms:modified xsi:type="dcterms:W3CDTF">2021-10-01T16:37:01Z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0x0101003BC320AD1FA7AF49AD3F65A6C6282314</vt:lpwstr>
  </property>
</Properties>
</file>

<file path=docProps/thumbnail.jpeg>
</file>